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7"/>
  </p:notesMasterIdLst>
  <p:handoutMasterIdLst>
    <p:handoutMasterId r:id="rId8"/>
  </p:handoutMasterIdLst>
  <p:sldIdLst>
    <p:sldId id="420" r:id="rId5"/>
    <p:sldId id="385" r:id="rId6"/>
  </p:sldIdLst>
  <p:sldSz cx="9906000" cy="6858000" type="A4"/>
  <p:notesSz cx="9928225" cy="6797675"/>
  <p:defaultTextStyle>
    <a:defPPr>
      <a:defRPr lang="ru-RU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5525" indent="3460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68425" indent="4603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1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йцев Александр Валентинович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FFFFFF"/>
    <a:srgbClr val="2677D0"/>
    <a:srgbClr val="6B6B6F"/>
    <a:srgbClr val="88888C"/>
    <a:srgbClr val="00B0F0"/>
    <a:srgbClr val="B02633"/>
    <a:srgbClr val="09348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7025" autoAdjust="0"/>
  </p:normalViewPr>
  <p:slideViewPr>
    <p:cSldViewPr snapToGrid="0">
      <p:cViewPr>
        <p:scale>
          <a:sx n="121" d="100"/>
          <a:sy n="121" d="100"/>
        </p:scale>
        <p:origin x="-72" y="-36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1986" y="-108"/>
      </p:cViewPr>
      <p:guideLst>
        <p:guide orient="horz" pos="2141"/>
        <p:guide pos="312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5208D-35BA-41E2-96A1-DFA2748DCE24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0E826-3611-4665-B4A4-F80C424C6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637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C672A3-1F23-403E-9CE4-1C71839E402D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11175"/>
            <a:ext cx="36798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7" rIns="90992" bIns="4549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0992" tIns="45497" rIns="90992" bIns="4549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482386-2CC2-4C4B-B97B-B8E64AC8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381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55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4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1773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412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6481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883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79488" y="3648075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79488" y="3648075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1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6472" indent="0" algn="ctr">
              <a:buNone/>
            </a:lvl2pPr>
            <a:lvl3pPr marL="912946" indent="0" algn="ctr">
              <a:buNone/>
            </a:lvl3pPr>
            <a:lvl4pPr marL="1369416" indent="0" algn="ctr">
              <a:buNone/>
            </a:lvl4pPr>
            <a:lvl5pPr marL="1825892" indent="0" algn="ctr">
              <a:buNone/>
            </a:lvl5pPr>
            <a:lvl6pPr marL="2282362" indent="0" algn="ctr">
              <a:buNone/>
            </a:lvl6pPr>
            <a:lvl7pPr marL="2738839" indent="0" algn="ctr">
              <a:buNone/>
            </a:lvl7pPr>
            <a:lvl8pPr marL="3195307" indent="0" algn="ctr">
              <a:buNone/>
            </a:lvl8pPr>
            <a:lvl9pPr marL="365177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818696-3395-4506-B1F8-00331AB77E16}" type="datetimeFigureOut">
              <a:rPr lang="en-US"/>
              <a:pPr>
                <a:defRPr/>
              </a:pPr>
              <a:t>2/15/2022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625" y="6354763"/>
            <a:ext cx="13208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4732-B5FB-4A4A-88CC-2A924166D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852F-6DB0-4677-BB30-C4D329DBB180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7D7A-584F-498F-8D49-26DE70B52F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67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AD32-3772-4F11-9419-A8E8A9992DDE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F65F-3091-418D-9392-55DA42394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1910-07E8-413D-A413-2A02C5AAF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BRF_titul-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6838"/>
            <a:ext cx="990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1" y="5594873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342353" indent="0" algn="ctr">
              <a:buNone/>
              <a:defRPr sz="1500"/>
            </a:lvl2pPr>
            <a:lvl3pPr marL="684709" indent="0" algn="ctr">
              <a:buNone/>
              <a:defRPr sz="1400"/>
            </a:lvl3pPr>
            <a:lvl4pPr marL="1027065" indent="0" algn="ctr">
              <a:buNone/>
              <a:defRPr sz="1200"/>
            </a:lvl4pPr>
            <a:lvl5pPr marL="1369416" indent="0" algn="ctr">
              <a:buNone/>
              <a:defRPr sz="1200"/>
            </a:lvl5pPr>
            <a:lvl6pPr marL="1711773" indent="0" algn="ctr">
              <a:buNone/>
              <a:defRPr sz="1200"/>
            </a:lvl6pPr>
            <a:lvl7pPr marL="2054129" indent="0" algn="ctr">
              <a:buNone/>
              <a:defRPr sz="1200"/>
            </a:lvl7pPr>
            <a:lvl8pPr marL="2396481" indent="0" algn="ctr">
              <a:buNone/>
              <a:defRPr sz="1200"/>
            </a:lvl8pPr>
            <a:lvl9pPr marL="2738839" indent="0" algn="ctr">
              <a:buNone/>
              <a:defRPr sz="12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7" y="4118919"/>
            <a:ext cx="4685270" cy="1359244"/>
          </a:xfrm>
        </p:spPr>
        <p:txBody>
          <a:bodyPr>
            <a:norm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72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5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 rtlCol="0" anchor="t"/>
          <a:lstStyle>
            <a:lvl1pPr algn="l">
              <a:defRPr sz="9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BE4E-EC72-4CCF-B331-EC59DC327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4357-6BDF-48E2-BCB4-2DF8D69F3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6CA9-5EC4-41FD-9604-D99B0A15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21"/>
            <a:ext cx="5360173" cy="713947"/>
          </a:xfrm>
        </p:spPr>
        <p:txBody>
          <a:bodyPr anchor="t"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63" y="1208220"/>
            <a:ext cx="3268359" cy="5037267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  <a:lvl2pPr marL="342353" indent="0">
              <a:buNone/>
              <a:defRPr sz="2100"/>
            </a:lvl2pPr>
            <a:lvl3pPr marL="684709" indent="0">
              <a:buNone/>
              <a:defRPr sz="1800"/>
            </a:lvl3pPr>
            <a:lvl4pPr marL="1027065" indent="0">
              <a:buNone/>
              <a:defRPr sz="1500"/>
            </a:lvl4pPr>
            <a:lvl5pPr marL="1369416" indent="0">
              <a:buNone/>
              <a:defRPr sz="1500"/>
            </a:lvl5pPr>
            <a:lvl6pPr marL="1711773" indent="0">
              <a:buNone/>
              <a:defRPr sz="1500"/>
            </a:lvl6pPr>
            <a:lvl7pPr marL="2054129" indent="0">
              <a:buNone/>
              <a:defRPr sz="1500"/>
            </a:lvl7pPr>
            <a:lvl8pPr marL="2396481" indent="0">
              <a:buNone/>
              <a:defRPr sz="1500"/>
            </a:lvl8pPr>
            <a:lvl9pPr marL="2738839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82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353" indent="0">
              <a:buNone/>
              <a:defRPr sz="1100"/>
            </a:lvl2pPr>
            <a:lvl3pPr marL="684709" indent="0">
              <a:buNone/>
              <a:defRPr sz="900"/>
            </a:lvl3pPr>
            <a:lvl4pPr marL="1027065" indent="0">
              <a:buNone/>
              <a:defRPr sz="800"/>
            </a:lvl4pPr>
            <a:lvl5pPr marL="1369416" indent="0">
              <a:buNone/>
              <a:defRPr sz="800"/>
            </a:lvl5pPr>
            <a:lvl6pPr marL="1711773" indent="0">
              <a:buNone/>
              <a:defRPr sz="800"/>
            </a:lvl6pPr>
            <a:lvl7pPr marL="2054129" indent="0">
              <a:buNone/>
              <a:defRPr sz="800"/>
            </a:lvl7pPr>
            <a:lvl8pPr marL="2396481" indent="0">
              <a:buNone/>
              <a:defRPr sz="800"/>
            </a:lvl8pPr>
            <a:lvl9pPr marL="2738839" indent="0">
              <a:buNone/>
              <a:defRPr sz="8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57DB1-59F8-4653-9DD0-07DD3BA14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1543-CA11-4EB1-9792-735B560B91FC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E1C-25B2-442C-A863-4973F90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90600" y="2819400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90600" y="2819400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3188"/>
            <a:ext cx="9906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alllogo-02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6843-69A6-46D3-8EED-8F3277760A98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875" y="6354763"/>
            <a:ext cx="1647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DAB0-B46E-4A4A-AA4A-692A4212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E90EF-5DD0-44EF-A5F0-7A3EBA098C1B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055C-B50A-44F5-BE8E-5538E281E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254CD-9C63-45C0-8772-1143A948FA4C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60BB-4B4C-4639-8044-7B0ABF257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835B-8013-49E3-9466-A7EC8A667E21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F46C-326B-4BC8-BCC6-5230D1BDF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92B1-908F-4F31-BD11-02EA8377765C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996-514B-41D4-8773-6C5A1024CF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06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4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5A7-16FB-48D7-8EDD-2D130C20F44D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3D85-D968-4E36-AF34-E972D0336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95300" y="500063"/>
            <a:ext cx="198438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3883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E12D-850F-44D5-915A-09BBA4493232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4E1A-91CC-407D-83DE-D0B128FB9C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95300" y="1524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95300" y="1219200"/>
            <a:ext cx="89154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675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5E5F42E-E47F-463A-B41F-74D6B7C61D71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075" y="6356350"/>
            <a:ext cx="3797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r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575" y="6356350"/>
            <a:ext cx="2146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2F497A-6CE9-4C20-AE3F-CFAC8A03B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55650" y="539750"/>
            <a:ext cx="1852613" cy="9207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cap="all" dirty="0">
                <a:solidFill>
                  <a:srgbClr val="000000"/>
                </a:solidFill>
                <a:latin typeface="+mn-lt"/>
              </a:rPr>
              <a:t>Название презентации</a:t>
            </a:r>
            <a:endParaRPr lang="en-US" sz="600" cap="al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40" name="Picture 4" descr="CBRF-Logo_20mm.png"/>
          <p:cNvPicPr>
            <a:picLocks noChangeAspect="1"/>
          </p:cNvPicPr>
          <p:nvPr userDrawn="1"/>
        </p:nvPicPr>
        <p:blipFill>
          <a:blip r:embed="rId19" cstate="print"/>
          <a:srcRect r="70300"/>
          <a:stretch>
            <a:fillRect/>
          </a:stretch>
        </p:blipFill>
        <p:spPr bwMode="auto">
          <a:xfrm>
            <a:off x="301625" y="415925"/>
            <a:ext cx="280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0738" indent="-227013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5375" indent="-227013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7013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3298" indent="-18259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5892" indent="-18259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08478" indent="-18259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1066" indent="-18259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mailto:60siao@cbr.ru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507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38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000" y="0"/>
            <a:ext cx="4953000" cy="277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31"/>
          <p:cNvSpPr txBox="1">
            <a:spLocks noChangeArrowheads="1"/>
          </p:cNvSpPr>
          <p:nvPr/>
        </p:nvSpPr>
        <p:spPr bwMode="auto">
          <a:xfrm>
            <a:off x="993775" y="166688"/>
            <a:ext cx="3865563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>
                <a:solidFill>
                  <a:srgbClr val="404040"/>
                </a:solidFill>
                <a:latin typeface="Calibri" pitchFamily="34" charset="0"/>
              </a:rPr>
              <a:t>Нелегальная деятельность на финансовом рынке</a:t>
            </a:r>
            <a:r>
              <a:rPr lang="ru-RU">
                <a:solidFill>
                  <a:srgbClr val="404040"/>
                </a:solidFill>
                <a:latin typeface="Calibri" pitchFamily="34" charset="0"/>
              </a:rPr>
              <a:t> – деятельность на финансовом рынке, осуществляемая лицами, не имеющими соответствующей лицензии Банка России и не включенными в государственные реестры Банка России, в том числе деятельность финансовых пирамид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42875" y="1525588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3" descr="\\S03ifs\obmen\ОПНД\ЕИСПД\Новая папка\spy-icon-vector-12918856.jpg"/>
          <p:cNvPicPr>
            <a:picLocks noChangeAspect="1" noChangeArrowheads="1"/>
          </p:cNvPicPr>
          <p:nvPr/>
        </p:nvPicPr>
        <p:blipFill>
          <a:blip r:embed="rId2" cstate="print"/>
          <a:srcRect l="8012" t="2924" r="7903" b="11209"/>
          <a:stretch>
            <a:fillRect/>
          </a:stretch>
        </p:blipFill>
        <p:spPr bwMode="auto">
          <a:xfrm>
            <a:off x="12700" y="176213"/>
            <a:ext cx="914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5" descr="\\S03ifs\obmen\ОПНД\ЕИСПД\Новая папка\Pochemu-nuzhno-berech-kreditnuu-istoriu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1825" y="1625600"/>
            <a:ext cx="16668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98438" y="1625600"/>
            <a:ext cx="2987675" cy="11271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Нелегальные кредиторы</a:t>
            </a:r>
          </a:p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организации, не состоящие в реестрах СРМ или не имеющие лицензию Банка России, но выдающие денежные средства под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проценты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739775" y="287178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000" y="4873625"/>
            <a:ext cx="48006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Статья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закона Ростовской области от 25.10.2002 N 273-ЗС «Об административных правонарушениях»: 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размещение информационных материалов вне установленных для этой цели мест влечет наложение административного штрафа на граждан в размере от 200 до 700  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нанесение надписей и иных графических изображений вне установленных для этой цели мест влечет наложение административного штрафа на граждан в размере от 1 000 до 3 000 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организация совершения гражданами указанных действий влечет наложение административного штрафа на граждан от 3 500 до 5 000 руб.; на должностных лиц – от 40 000 до 50 000 рублей; на юридических лиц – от 60 000 до 100 000 руб.</a:t>
            </a:r>
          </a:p>
        </p:txBody>
      </p:sp>
      <p:pic>
        <p:nvPicPr>
          <p:cNvPr id="31" name="Рисунок 30"/>
          <p:cNvPicPr/>
          <p:nvPr/>
        </p:nvPicPr>
        <p:blipFill rotWithShape="1">
          <a:blip r:embed="rId4" cstate="print"/>
          <a:srcRect l="24456" t="17943" r="49419" b="24763"/>
          <a:stretch/>
        </p:blipFill>
        <p:spPr bwMode="auto">
          <a:xfrm>
            <a:off x="107950" y="3003550"/>
            <a:ext cx="1773238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941513" y="3267075"/>
            <a:ext cx="2957512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Анонимные кредиторы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Размещение объявлений о предоставлении кредитов/займов без указания наименования лица, предоставляющего услугу.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641350" y="4862513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2" name="Picture 2" descr="\\ifs.krasnodar.cbr.ru\home$\03ZaycevAV\Desktop\полез\картинки\картинки\5037b85s-1920.jpg"/>
          <p:cNvPicPr>
            <a:picLocks noChangeAspect="1" noChangeArrowheads="1"/>
          </p:cNvPicPr>
          <p:nvPr/>
        </p:nvPicPr>
        <p:blipFill>
          <a:blip r:embed="rId5" cstate="print"/>
          <a:srcRect b="87375"/>
          <a:stretch>
            <a:fillRect/>
          </a:stretch>
        </p:blipFill>
        <p:spPr bwMode="auto">
          <a:xfrm>
            <a:off x="4953000" y="0"/>
            <a:ext cx="4953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321425" y="439738"/>
            <a:ext cx="35369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случае обнаружения субъекта, предположительно осуществляющего нелегальную деятельность </a:t>
            </a:r>
          </a:p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финансовом рынке, предлагаем выполнить следующие действия: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53000" y="2778125"/>
            <a:ext cx="4953000" cy="409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1525" name="Picture 3" descr="\\ifs.krasnodar.cbr.ru\home$\03ZaycevAV\Desktop\полез\картинки\картинки\мошенни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00613" y="735013"/>
            <a:ext cx="204311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953000" y="3206750"/>
            <a:ext cx="38449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В случае отсутствия в реестре, по возможности, зафиксировать субъект на фото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Сообщить информацию о субъекте в Отделение по Ростовской области </a:t>
            </a:r>
            <a:endParaRPr lang="en-US" sz="1800" dirty="0">
              <a:latin typeface="+mn-lt"/>
            </a:endParaRP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</a:rPr>
              <a:t>     </a:t>
            </a:r>
            <a:r>
              <a:rPr lang="ru-RU" sz="1800" dirty="0">
                <a:latin typeface="+mn-lt"/>
              </a:rPr>
              <a:t>Южного ГУ Банка России</a:t>
            </a:r>
          </a:p>
        </p:txBody>
      </p:sp>
      <p:pic>
        <p:nvPicPr>
          <p:cNvPr id="21527" name="Picture 4" descr="\\ifs.krasnodar.cbr.ru\home$\03ZaycevAV\Desktop\полез\картинки\Reestr-bankovskih-garantij-po-44-FZ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97863" y="3325813"/>
            <a:ext cx="17399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\\ifs.krasnodar.cbr.ru\home$\03ZaycevAV\Desktop\полез\картинки\человечки\dreamstime_xs_179823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26475" y="5468938"/>
            <a:ext cx="10890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6083300" y="419893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848475" y="5311775"/>
            <a:ext cx="30575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1" name="Picture 6" descr="\\S03ifs\obmen\ОПНД\ЕИСПД\Новая папка\251cb64408480425fcfad720d96be597.jpg"/>
          <p:cNvPicPr>
            <a:picLocks noChangeAspect="1" noChangeArrowheads="1"/>
          </p:cNvPicPr>
          <p:nvPr/>
        </p:nvPicPr>
        <p:blipFill>
          <a:blip r:embed="rId9" cstate="print"/>
          <a:srcRect b="25778"/>
          <a:stretch>
            <a:fillRect/>
          </a:stretch>
        </p:blipFill>
        <p:spPr bwMode="auto">
          <a:xfrm>
            <a:off x="8797925" y="4302125"/>
            <a:ext cx="9334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5" y="63500"/>
            <a:ext cx="4286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</a:t>
            </a: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413" y="1246188"/>
            <a:ext cx="1625600" cy="20224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33" name="Прямая соединительная линия 32"/>
          <p:cNvCxnSpPr>
            <a:endCxn id="23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4900" y="895350"/>
            <a:ext cx="3779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 официальном сайте Банка России </a:t>
            </a:r>
          </a:p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u="sng" dirty="0">
                <a:solidFill>
                  <a:srgbClr val="2677D0"/>
                </a:solidFill>
                <a:latin typeface="+mn-lt"/>
              </a:rPr>
              <a:t>https://www.cbr.ru/</a:t>
            </a:r>
            <a:endParaRPr lang="ru-RU" sz="1600" u="sng" dirty="0">
              <a:solidFill>
                <a:srgbClr val="2677D0"/>
              </a:solidFill>
              <a:latin typeface="+mn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42875" y="819150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t="-1" b="4946"/>
          <a:stretch/>
        </p:blipFill>
        <p:spPr bwMode="auto">
          <a:xfrm>
            <a:off x="125413" y="3359150"/>
            <a:ext cx="1501775" cy="226218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2542" name="TextBox 6"/>
          <p:cNvSpPr txBox="1">
            <a:spLocks noChangeArrowheads="1"/>
          </p:cNvSpPr>
          <p:nvPr/>
        </p:nvSpPr>
        <p:spPr bwMode="auto">
          <a:xfrm>
            <a:off x="1751013" y="1492250"/>
            <a:ext cx="3162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Реестры субъектов микрофинансирования</a:t>
            </a:r>
          </a:p>
        </p:txBody>
      </p:sp>
      <p:sp>
        <p:nvSpPr>
          <p:cNvPr id="22543" name="TextBox 40"/>
          <p:cNvSpPr txBox="1">
            <a:spLocks noChangeArrowheads="1"/>
          </p:cNvSpPr>
          <p:nvPr/>
        </p:nvSpPr>
        <p:spPr bwMode="auto">
          <a:xfrm>
            <a:off x="3605213" y="2881313"/>
            <a:ext cx="1308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Справочник УФР</a:t>
            </a:r>
          </a:p>
        </p:txBody>
      </p:sp>
      <p:pic>
        <p:nvPicPr>
          <p:cNvPr id="22544" name="Picture 8" descr="\\S03ifs\obmen\ОПНД\ЕИСПД\Новая папка\егрюл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" y="5759450"/>
            <a:ext cx="10207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5" cstate="print"/>
          <a:srcRect l="20667" r="20000"/>
          <a:stretch>
            <a:fillRect/>
          </a:stretch>
        </p:blipFill>
        <p:spPr bwMode="auto">
          <a:xfrm>
            <a:off x="9525" y="3175"/>
            <a:ext cx="846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431925" y="5357813"/>
            <a:ext cx="236538" cy="4016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11275" y="5284788"/>
            <a:ext cx="169863" cy="1555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668463" y="1679575"/>
            <a:ext cx="2195512" cy="1968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t="-1" b="71955"/>
          <a:stretch/>
        </p:blipFill>
        <p:spPr bwMode="auto">
          <a:xfrm>
            <a:off x="1858963" y="1971675"/>
            <a:ext cx="1627187" cy="81121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5" name="Прямоугольник 74"/>
          <p:cNvSpPr/>
          <p:nvPr/>
        </p:nvSpPr>
        <p:spPr>
          <a:xfrm>
            <a:off x="1501775" y="1601788"/>
            <a:ext cx="209550" cy="204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67" name="Прямая соединительная линия 66"/>
          <p:cNvCxnSpPr>
            <a:endCxn id="68" idx="3"/>
          </p:cNvCxnSpPr>
          <p:nvPr/>
        </p:nvCxnSpPr>
        <p:spPr>
          <a:xfrm flipH="1" flipV="1">
            <a:off x="3348038" y="2382838"/>
            <a:ext cx="430212" cy="4984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219450" y="2305050"/>
            <a:ext cx="128588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1363663" y="5708650"/>
            <a:ext cx="12747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Организацию можно проверить на сайте ФНС России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t="50000" b="3113"/>
          <a:stretch/>
        </p:blipFill>
        <p:spPr bwMode="auto">
          <a:xfrm>
            <a:off x="1858963" y="2738438"/>
            <a:ext cx="1627187" cy="13557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104" name="Прямая соединительная линия 103"/>
          <p:cNvCxnSpPr/>
          <p:nvPr/>
        </p:nvCxnSpPr>
        <p:spPr>
          <a:xfrm flipH="1">
            <a:off x="5068888" y="817563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960938" y="92075"/>
            <a:ext cx="428783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с</a:t>
            </a:r>
            <a:r>
              <a:rPr lang="ru-RU" sz="1800" dirty="0">
                <a:latin typeface="+mn-lt"/>
              </a:rPr>
              <a:t>ообщить информацию о субъекте в Банк России</a:t>
            </a:r>
          </a:p>
        </p:txBody>
      </p:sp>
      <p:pic>
        <p:nvPicPr>
          <p:cNvPr id="22557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7" cstate="print"/>
          <a:srcRect l="20000" r="20667"/>
          <a:stretch>
            <a:fillRect/>
          </a:stretch>
        </p:blipFill>
        <p:spPr bwMode="auto">
          <a:xfrm>
            <a:off x="9115425" y="22225"/>
            <a:ext cx="80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8" cstate="print"/>
          <a:srcRect l="40659" t="13451" r="35321" b="26579"/>
          <a:stretch>
            <a:fillRect/>
          </a:stretch>
        </p:blipFill>
        <p:spPr bwMode="auto">
          <a:xfrm rot="749873">
            <a:off x="9324975" y="74613"/>
            <a:ext cx="3905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5210175" y="3605213"/>
            <a:ext cx="4443413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При обнаружении рекламы нелегального кредитора или финансовой пирамиды, информацию 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фотоматериалы можно направить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 Отделение Ростов-на-Дону Южного ГУ Банка России</a:t>
            </a:r>
          </a:p>
        </p:txBody>
      </p:sp>
      <p:pic>
        <p:nvPicPr>
          <p:cNvPr id="22560" name="Picture 13" descr="\\S03ifs\obmen\ОПНД\ЕИСПД\Новая папка\Staff-Condolence-Email.jpg"/>
          <p:cNvPicPr>
            <a:picLocks noChangeAspect="1" noChangeArrowheads="1"/>
          </p:cNvPicPr>
          <p:nvPr/>
        </p:nvPicPr>
        <p:blipFill>
          <a:blip r:embed="rId9" cstate="print"/>
          <a:srcRect l="21445" t="6798" r="17307" b="13046"/>
          <a:stretch>
            <a:fillRect/>
          </a:stretch>
        </p:blipFill>
        <p:spPr bwMode="auto">
          <a:xfrm>
            <a:off x="5665788" y="4967288"/>
            <a:ext cx="6937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1" name="TextBox 116"/>
          <p:cNvSpPr txBox="1">
            <a:spLocks noChangeArrowheads="1"/>
          </p:cNvSpPr>
          <p:nvPr/>
        </p:nvSpPr>
        <p:spPr bwMode="auto">
          <a:xfrm>
            <a:off x="6716713" y="5024438"/>
            <a:ext cx="270351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595959"/>
                </a:solidFill>
                <a:latin typeface="Calibri" pitchFamily="34" charset="0"/>
              </a:rPr>
              <a:t>на электронную почту</a:t>
            </a:r>
            <a:r>
              <a:rPr lang="ru-RU" sz="1800">
                <a:solidFill>
                  <a:srgbClr val="595959"/>
                </a:solidFill>
                <a:latin typeface="Calibri" pitchFamily="34" charset="0"/>
              </a:rPr>
              <a:t>:</a:t>
            </a:r>
          </a:p>
          <a:p>
            <a:r>
              <a:rPr lang="ru-RU" sz="2000" b="1">
                <a:solidFill>
                  <a:srgbClr val="0070C0"/>
                </a:solidFill>
                <a:latin typeface="Calibri" pitchFamily="34" charset="0"/>
                <a:hlinkClick r:id="rId10"/>
              </a:rPr>
              <a:t>60</a:t>
            </a:r>
            <a:r>
              <a:rPr lang="en-US" sz="2000" b="1">
                <a:solidFill>
                  <a:srgbClr val="0070C0"/>
                </a:solidFill>
                <a:latin typeface="Gill Sans MT" pitchFamily="34" charset="0"/>
                <a:hlinkClick r:id="rId10"/>
              </a:rPr>
              <a:t>siao@cbr.ru</a:t>
            </a:r>
            <a:endParaRPr lang="ru-RU" sz="2000" b="1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2562" name="Рисунок 39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17925" y="3086100"/>
            <a:ext cx="1150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3" name="Picture 2"/>
          <p:cNvPicPr>
            <a:picLocks noChangeAspect="1" noChangeArrowheads="1"/>
          </p:cNvPicPr>
          <p:nvPr/>
        </p:nvPicPr>
        <p:blipFill>
          <a:blip r:embed="rId12" cstate="print"/>
          <a:srcRect l="6085" t="5405" r="5818" b="6979"/>
          <a:stretch>
            <a:fillRect/>
          </a:stretch>
        </p:blipFill>
        <p:spPr bwMode="auto">
          <a:xfrm>
            <a:off x="3863975" y="1704975"/>
            <a:ext cx="9080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Текст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8888" y="6083300"/>
            <a:ext cx="3100387" cy="468313"/>
          </a:xfrm>
        </p:spPr>
        <p:txBody>
          <a:bodyPr rtlCol="0">
            <a:spAutoFit/>
          </a:bodyPr>
          <a:lstStyle/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Телефон для консультации:</a:t>
            </a:r>
          </a:p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(863) 261-39-23</a:t>
            </a:r>
            <a:endParaRPr lang="ru-R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076825" y="3425825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51825" y="1184275"/>
            <a:ext cx="12969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7" name="TextBox 45"/>
          <p:cNvSpPr txBox="1">
            <a:spLocks noChangeArrowheads="1"/>
          </p:cNvSpPr>
          <p:nvPr/>
        </p:nvSpPr>
        <p:spPr bwMode="auto">
          <a:xfrm>
            <a:off x="5105400" y="1081088"/>
            <a:ext cx="29622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Останови распространение рекламы нелегальной деятельности на финансовом рынке!</a:t>
            </a:r>
          </a:p>
        </p:txBody>
      </p:sp>
      <p:pic>
        <p:nvPicPr>
          <p:cNvPr id="22568" name="Рисунок 52"/>
          <p:cNvPicPr>
            <a:picLocks noChangeAspect="1" noChangeArrowheads="1"/>
          </p:cNvPicPr>
          <p:nvPr/>
        </p:nvPicPr>
        <p:blipFill>
          <a:blip r:embed="rId14" cstate="print"/>
          <a:srcRect l="9602" t="9184" r="9824" b="9409"/>
          <a:stretch>
            <a:fillRect/>
          </a:stretch>
        </p:blipFill>
        <p:spPr bwMode="auto">
          <a:xfrm>
            <a:off x="3035300" y="4368800"/>
            <a:ext cx="14160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9" name="TextBox 55"/>
          <p:cNvSpPr txBox="1">
            <a:spLocks noChangeArrowheads="1"/>
          </p:cNvSpPr>
          <p:nvPr/>
        </p:nvSpPr>
        <p:spPr bwMode="auto">
          <a:xfrm>
            <a:off x="2671763" y="5880100"/>
            <a:ext cx="22129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>
                <a:latin typeface="Calibri" pitchFamily="34" charset="0"/>
              </a:rPr>
              <a:t>Список компаний с выявленными признаками нелегальной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7B191A736711040A86E2D9E82074592" ma:contentTypeVersion="6" ma:contentTypeDescription="Создание документа." ma:contentTypeScope="" ma:versionID="91e06f2d5588a6dd4201b2d3310ae533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306648fc45ca2e70863ac7a89a10ae35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AA5162-A3FC-4364-8E6B-E6EAC4C0B96C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1631744-B2E8-4605-9BBA-6AAD17227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C7E759-53C7-4702-8B4E-EC8C849E8C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16958</TotalTime>
  <Words>280</Words>
  <Application>Microsoft Office PowerPoint</Application>
  <PresentationFormat>Лист A4 (210x297 мм)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Начальная</vt:lpstr>
      <vt:lpstr>Слайд 1</vt:lpstr>
      <vt:lpstr>Слайд 2</vt:lpstr>
    </vt:vector>
  </TitlesOfParts>
  <Company>Publicis Groupe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Школа</cp:lastModifiedBy>
  <cp:revision>1201</cp:revision>
  <cp:lastPrinted>2018-12-25T10:50:28Z</cp:lastPrinted>
  <dcterms:created xsi:type="dcterms:W3CDTF">2014-11-11T13:51:28Z</dcterms:created>
  <dcterms:modified xsi:type="dcterms:W3CDTF">2022-02-15T13:07:03Z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0x010100A7B191A736711040A86E2D9E82074592</vt:lpwstr>
  </property>
  <property fmtid="{D5CDD505-2E9C-101B-9397-08002B2CF9AE}" pid="3" name="EmailTo">
    <vt:lpwstr/>
  </property>
  <property fmtid="{D5CDD505-2E9C-101B-9397-08002B2CF9AE}" pid="4" name="EmailHeader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