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60" r:id="rId3"/>
  </p:sldIdLst>
  <p:sldSz cx="9906000" cy="6858000" type="A4"/>
  <p:notesSz cx="7105650" cy="10239375"/>
  <p:defaultTextStyle>
    <a:defPPr>
      <a:defRPr lang="ru-RU"/>
    </a:defPPr>
    <a:lvl1pPr marL="0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B392E"/>
    <a:srgbClr val="FCC206"/>
    <a:srgbClr val="4B5320"/>
    <a:srgbClr val="003399"/>
    <a:srgbClr val="000000"/>
    <a:srgbClr val="0000FF"/>
    <a:srgbClr val="D4D6AE"/>
    <a:srgbClr val="00CC00"/>
    <a:srgbClr val="8182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0" autoAdjust="0"/>
    <p:restoredTop sz="94660"/>
  </p:normalViewPr>
  <p:slideViewPr>
    <p:cSldViewPr>
      <p:cViewPr varScale="1">
        <p:scale>
          <a:sx n="68" d="100"/>
          <a:sy n="68" d="100"/>
        </p:scale>
        <p:origin x="-1518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4893" y="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/>
          <a:lstStyle>
            <a:lvl1pPr algn="r">
              <a:defRPr sz="1200"/>
            </a:lvl1pPr>
          </a:lstStyle>
          <a:p>
            <a:fld id="{F789D50F-7DFD-431B-A45D-21C9E18BA8FB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768350"/>
            <a:ext cx="5546725" cy="3840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16" tIns="47558" rIns="95116" bIns="4755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566" y="4863704"/>
            <a:ext cx="5684520" cy="4607720"/>
          </a:xfrm>
          <a:prstGeom prst="rect">
            <a:avLst/>
          </a:prstGeom>
        </p:spPr>
        <p:txBody>
          <a:bodyPr vert="horz" lIns="95116" tIns="47558" rIns="95116" bIns="4755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563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4893" y="9725630"/>
            <a:ext cx="3079115" cy="511970"/>
          </a:xfrm>
          <a:prstGeom prst="rect">
            <a:avLst/>
          </a:prstGeom>
        </p:spPr>
        <p:txBody>
          <a:bodyPr vert="horz" lIns="95116" tIns="47558" rIns="95116" bIns="47558" rtlCol="0" anchor="b"/>
          <a:lstStyle>
            <a:lvl1pPr algn="r">
              <a:defRPr sz="1200"/>
            </a:lvl1pPr>
          </a:lstStyle>
          <a:p>
            <a:fld id="{FCE9DEF7-FB09-4C3D-9239-99D730ADB6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6131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73019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46038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19057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9207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65096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38115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11134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84153" algn="l" defTabSz="94603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9DEF7-FB09-4C3D-9239-99D730ADB60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89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E9DEF7-FB09-4C3D-9239-99D730ADB60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443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5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8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1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4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0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0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0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50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8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11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41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019" indent="0">
              <a:buNone/>
              <a:defRPr sz="2100" b="1"/>
            </a:lvl2pPr>
            <a:lvl3pPr marL="946038" indent="0">
              <a:buNone/>
              <a:defRPr sz="1900" b="1"/>
            </a:lvl3pPr>
            <a:lvl4pPr marL="1419057" indent="0">
              <a:buNone/>
              <a:defRPr sz="1700" b="1"/>
            </a:lvl4pPr>
            <a:lvl5pPr marL="1892076" indent="0">
              <a:buNone/>
              <a:defRPr sz="1700" b="1"/>
            </a:lvl5pPr>
            <a:lvl6pPr marL="2365096" indent="0">
              <a:buNone/>
              <a:defRPr sz="1700" b="1"/>
            </a:lvl6pPr>
            <a:lvl7pPr marL="2838115" indent="0">
              <a:buNone/>
              <a:defRPr sz="1700" b="1"/>
            </a:lvl7pPr>
            <a:lvl8pPr marL="3311134" indent="0">
              <a:buNone/>
              <a:defRPr sz="1700" b="1"/>
            </a:lvl8pPr>
            <a:lvl9pPr marL="3784153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1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3019" indent="0">
              <a:buNone/>
              <a:defRPr sz="2900"/>
            </a:lvl2pPr>
            <a:lvl3pPr marL="946038" indent="0">
              <a:buNone/>
              <a:defRPr sz="2500"/>
            </a:lvl3pPr>
            <a:lvl4pPr marL="1419057" indent="0">
              <a:buNone/>
              <a:defRPr sz="2100"/>
            </a:lvl4pPr>
            <a:lvl5pPr marL="1892076" indent="0">
              <a:buNone/>
              <a:defRPr sz="2100"/>
            </a:lvl5pPr>
            <a:lvl6pPr marL="2365096" indent="0">
              <a:buNone/>
              <a:defRPr sz="2100"/>
            </a:lvl6pPr>
            <a:lvl7pPr marL="2838115" indent="0">
              <a:buNone/>
              <a:defRPr sz="2100"/>
            </a:lvl7pPr>
            <a:lvl8pPr marL="3311134" indent="0">
              <a:buNone/>
              <a:defRPr sz="2100"/>
            </a:lvl8pPr>
            <a:lvl9pPr marL="378415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73019" indent="0">
              <a:buNone/>
              <a:defRPr sz="1200"/>
            </a:lvl2pPr>
            <a:lvl3pPr marL="946038" indent="0">
              <a:buNone/>
              <a:defRPr sz="1000"/>
            </a:lvl3pPr>
            <a:lvl4pPr marL="1419057" indent="0">
              <a:buNone/>
              <a:defRPr sz="900"/>
            </a:lvl4pPr>
            <a:lvl5pPr marL="1892076" indent="0">
              <a:buNone/>
              <a:defRPr sz="900"/>
            </a:lvl5pPr>
            <a:lvl6pPr marL="2365096" indent="0">
              <a:buNone/>
              <a:defRPr sz="900"/>
            </a:lvl6pPr>
            <a:lvl7pPr marL="2838115" indent="0">
              <a:buNone/>
              <a:defRPr sz="900"/>
            </a:lvl7pPr>
            <a:lvl8pPr marL="3311134" indent="0">
              <a:buNone/>
              <a:defRPr sz="900"/>
            </a:lvl8pPr>
            <a:lvl9pPr marL="378415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1" cy="1143000"/>
          </a:xfrm>
          <a:prstGeom prst="rect">
            <a:avLst/>
          </a:prstGeom>
        </p:spPr>
        <p:txBody>
          <a:bodyPr vert="horz" lIns="94604" tIns="47302" rIns="94604" bIns="4730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1" cy="4525963"/>
          </a:xfrm>
          <a:prstGeom prst="rect">
            <a:avLst/>
          </a:prstGeom>
        </p:spPr>
        <p:txBody>
          <a:bodyPr vert="horz" lIns="94604" tIns="47302" rIns="94604" bIns="4730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1" cy="365125"/>
          </a:xfrm>
          <a:prstGeom prst="rect">
            <a:avLst/>
          </a:prstGeom>
        </p:spPr>
        <p:txBody>
          <a:bodyPr vert="horz" lIns="94604" tIns="47302" rIns="94604" bIns="4730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603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764" indent="-354764" algn="l" defTabSz="94603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656" indent="-295637" algn="l" defTabSz="946038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2548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5567" indent="-236510" algn="l" defTabSz="94603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8586" indent="-236510" algn="l" defTabSz="946038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1605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4624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764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0663" indent="-236510" algn="l" defTabSz="946038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019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038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057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07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5096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8115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1134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4153" algn="l" defTabSz="94603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МОЛОМИН\МОЛОМИН\СВО Брошура\Исходники в брошуру (2020)\Исходники в брошюру 1\картинки\Застав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3000"/>
                    </a14:imgEffect>
                    <a14:imgEffect>
                      <a14:brightnessContrast bright="2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486"/>
            <a:ext cx="9864526" cy="685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3394987" y="836712"/>
            <a:ext cx="3144710" cy="724783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5537" y="958680"/>
            <a:ext cx="3210965" cy="602815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20217" y="26734"/>
            <a:ext cx="3237135" cy="891360"/>
            <a:chOff x="-16336" y="26734"/>
            <a:chExt cx="3273688" cy="724242"/>
          </a:xfrm>
        </p:grpSpPr>
        <p:pic>
          <p:nvPicPr>
            <p:cNvPr id="50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270382" y="-1229434"/>
              <a:ext cx="706562" cy="324733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1" name="Половина рамки 50"/>
            <p:cNvSpPr/>
            <p:nvPr/>
          </p:nvSpPr>
          <p:spPr>
            <a:xfrm>
              <a:off x="-16336" y="26734"/>
              <a:ext cx="349748" cy="320624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2" name="Половина рамки 51"/>
            <p:cNvSpPr/>
            <p:nvPr/>
          </p:nvSpPr>
          <p:spPr>
            <a:xfrm rot="10800000">
              <a:off x="2907604" y="430352"/>
              <a:ext cx="349748" cy="320624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53668" y="2290"/>
            <a:ext cx="2980624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ДЛЯ ПОСТУПЛЕНИЯ 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НА ВОЕННУЮ СЛУЖБУ 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ПО КОНТРАКТУ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0296" y="904454"/>
            <a:ext cx="29690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Minion Pro Cond" pitchFamily="18" charset="0"/>
                <a:cs typeface="Miriam Fixed" panose="020B0509050101010101" pitchFamily="49" charset="-79"/>
              </a:rPr>
              <a:t>ОБРАТИТЬСЯ </a:t>
            </a:r>
          </a:p>
          <a:p>
            <a:pPr algn="ctr"/>
            <a:r>
              <a:rPr lang="ru-RU" sz="1400" dirty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  <a:t>С ЗАЯВЛЕНИЕМ (ПОДАТЬ ЗАЯВКУ) </a:t>
            </a:r>
            <a:br>
              <a:rPr lang="ru-RU" sz="1400" dirty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</a:br>
            <a:r>
              <a:rPr lang="ru-RU" sz="1400" dirty="0">
                <a:solidFill>
                  <a:srgbClr val="0000FF"/>
                </a:solidFill>
                <a:latin typeface="Minion Pro Cond" pitchFamily="18" charset="0"/>
                <a:cs typeface="Miriam Fixed" panose="020B0509050101010101" pitchFamily="49" charset="-79"/>
              </a:rPr>
              <a:t>ВАРИАНТЫ:</a:t>
            </a:r>
            <a:endParaRPr lang="ru-RU" sz="1400" dirty="0"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474" y="1625777"/>
            <a:ext cx="3215878" cy="2513874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14683" y="1600594"/>
            <a:ext cx="3003300" cy="758783"/>
            <a:chOff x="-85362" y="1621055"/>
            <a:chExt cx="3003300" cy="758783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17518" y="1641174"/>
              <a:ext cx="270042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buClr>
                  <a:srgbClr val="FF0000"/>
                </a:buClr>
              </a:pPr>
              <a:r>
                <a:rPr lang="ru-RU" sz="1400" b="1" spc="-40" dirty="0">
                  <a:cs typeface="Miriam Fixed" panose="020B0509050101010101" pitchFamily="49" charset="-79"/>
                </a:rPr>
                <a:t>лично, почтовым отправлением,  по телефону </a:t>
              </a:r>
              <a:r>
                <a:rPr lang="ru-RU" sz="1400" spc="-40" dirty="0">
                  <a:cs typeface="Miriam Fixed" panose="020B0509050101010101" pitchFamily="49" charset="-79"/>
                </a:rPr>
                <a:t>в пункт отбора </a:t>
              </a:r>
              <a:br>
                <a:rPr lang="ru-RU" sz="1400" spc="-40" dirty="0">
                  <a:cs typeface="Miriam Fixed" panose="020B0509050101010101" pitchFamily="49" charset="-79"/>
                </a:rPr>
              </a:br>
              <a:r>
                <a:rPr lang="ru-RU" sz="1400" spc="-40" dirty="0">
                  <a:cs typeface="Miriam Fixed" panose="020B0509050101010101" pitchFamily="49" charset="-79"/>
                </a:rPr>
                <a:t>или военный комиссариат</a:t>
              </a: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5362" y="1621055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" name="Группа 3"/>
          <p:cNvGrpSpPr/>
          <p:nvPr/>
        </p:nvGrpSpPr>
        <p:grpSpPr>
          <a:xfrm>
            <a:off x="0" y="2339039"/>
            <a:ext cx="3034581" cy="765065"/>
            <a:chOff x="-88035" y="2388960"/>
            <a:chExt cx="3034581" cy="765065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08458" y="2415361"/>
              <a:ext cx="273808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cs typeface="Miriam Fixed" panose="020B0509050101010101" pitchFamily="49" charset="-79"/>
                </a:rPr>
                <a:t>в </a:t>
              </a:r>
              <a:r>
                <a:rPr lang="ru-RU" sz="1400" b="1" dirty="0">
                  <a:cs typeface="Miriam Fixed" panose="020B0509050101010101" pitchFamily="49" charset="-79"/>
                </a:rPr>
                <a:t>личном кабинете </a:t>
              </a:r>
              <a:r>
                <a:rPr lang="ru-RU" sz="1400" dirty="0">
                  <a:cs typeface="Miriam Fixed" panose="020B0509050101010101" pitchFamily="49" charset="-79"/>
                </a:rPr>
                <a:t>гражданина на сайте Минобороны России</a:t>
              </a:r>
            </a:p>
            <a:p>
              <a:pPr algn="ctr"/>
              <a:r>
                <a:rPr lang="ru-RU" sz="1400" b="1" dirty="0" err="1">
                  <a:solidFill>
                    <a:srgbClr val="0000FF"/>
                  </a:solidFill>
                  <a:cs typeface="Miriam Fixed" panose="020B0509050101010101" pitchFamily="49" charset="-79"/>
                </a:rPr>
                <a:t>службапоконтракту.рф</a:t>
              </a:r>
              <a:endParaRPr lang="ru-RU" sz="1400" b="1" dirty="0">
                <a:cs typeface="Miriam Fixed" panose="020B0509050101010101" pitchFamily="49" charset="-79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8035" y="238896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5" name="Группа 4"/>
          <p:cNvGrpSpPr/>
          <p:nvPr/>
        </p:nvGrpSpPr>
        <p:grpSpPr>
          <a:xfrm>
            <a:off x="-8961" y="3092923"/>
            <a:ext cx="3095095" cy="997034"/>
            <a:chOff x="-142481" y="3199166"/>
            <a:chExt cx="3095095" cy="9970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20552" y="3242093"/>
              <a:ext cx="273206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spc="-40" dirty="0">
                  <a:cs typeface="Miriam Fixed" panose="020B0509050101010101" pitchFamily="49" charset="-79"/>
                </a:rPr>
                <a:t>через </a:t>
              </a:r>
              <a:r>
                <a:rPr lang="ru-RU" sz="1400" b="1" spc="-40" dirty="0">
                  <a:cs typeface="Miriam Fixed" panose="020B0509050101010101" pitchFamily="49" charset="-79"/>
                </a:rPr>
                <a:t>электронный сервис </a:t>
              </a:r>
              <a:r>
                <a:rPr lang="ru-RU" sz="1400" spc="-40" dirty="0">
                  <a:cs typeface="Miriam Fixed" panose="020B0509050101010101" pitchFamily="49" charset="-79"/>
                </a:rPr>
                <a:t/>
              </a:r>
              <a:br>
                <a:rPr lang="ru-RU" sz="1400" spc="-40" dirty="0">
                  <a:cs typeface="Miriam Fixed" panose="020B0509050101010101" pitchFamily="49" charset="-79"/>
                </a:rPr>
              </a:br>
              <a:r>
                <a:rPr lang="ru-RU" sz="1400" spc="-40" dirty="0">
                  <a:cs typeface="Miriam Fixed" panose="020B0509050101010101" pitchFamily="49" charset="-79"/>
                </a:rPr>
                <a:t>«Военная служба по контракту» на </a:t>
              </a:r>
              <a:r>
                <a:rPr lang="ru-RU" sz="1400" b="1" spc="-40" dirty="0">
                  <a:cs typeface="Miriam Fixed" panose="020B0509050101010101" pitchFamily="49" charset="-79"/>
                </a:rPr>
                <a:t>едином портале государственных услуг   </a:t>
              </a:r>
              <a:r>
                <a:rPr lang="ru-RU" sz="1400" b="1" spc="-40" dirty="0" err="1">
                  <a:solidFill>
                    <a:srgbClr val="0000FF"/>
                  </a:solidFill>
                  <a:cs typeface="Miriam Fixed" panose="020B0509050101010101" pitchFamily="49" charset="-79"/>
                </a:rPr>
                <a:t>госуслуги.рф</a:t>
              </a:r>
              <a:endParaRPr lang="ru-RU" sz="1400" b="1" spc="-40" dirty="0">
                <a:cs typeface="Miriam Fixed" panose="020B0509050101010101" pitchFamily="49" charset="-79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42481" y="3199166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45" name="Группа 44"/>
          <p:cNvGrpSpPr/>
          <p:nvPr/>
        </p:nvGrpSpPr>
        <p:grpSpPr>
          <a:xfrm>
            <a:off x="3368824" y="30976"/>
            <a:ext cx="3173843" cy="720000"/>
            <a:chOff x="3371124" y="3751231"/>
            <a:chExt cx="3173843" cy="788952"/>
          </a:xfrm>
        </p:grpSpPr>
        <p:pic>
          <p:nvPicPr>
            <p:cNvPr id="46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7" name="Половина рамки 46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8" name="Половина рамки 47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445173" y="56818"/>
            <a:ext cx="30987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ТРЕБОВАНИЯ К 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КАНДИДАТАМ 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6681192" y="30976"/>
            <a:ext cx="3173843" cy="720000"/>
            <a:chOff x="3371124" y="3751231"/>
            <a:chExt cx="3173843" cy="788952"/>
          </a:xfrm>
        </p:grpSpPr>
        <p:pic>
          <p:nvPicPr>
            <p:cNvPr id="60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61" name="Половина рамки 60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62" name="Половина рамки 61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7196026" y="73771"/>
            <a:ext cx="205440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ЕЖЕМЕСЯЧНЫЕ</a:t>
            </a:r>
          </a:p>
          <a:p>
            <a:pPr algn="ctr">
              <a:lnSpc>
                <a:spcPct val="95000"/>
              </a:lnSpc>
            </a:pPr>
            <a:r>
              <a:rPr lang="ru-RU" sz="2000" b="1" spc="80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 ВЫПЛАТЫ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410352" y="1196752"/>
            <a:ext cx="3786307" cy="273280"/>
            <a:chOff x="3386987" y="1052736"/>
            <a:chExt cx="3786307" cy="273280"/>
          </a:xfrm>
        </p:grpSpPr>
        <p:pic>
          <p:nvPicPr>
            <p:cNvPr id="1028" name="Picture 4" descr="Y:\МОЛОМИН\МОЛОМИН\СВО Брошура\Инфографика и элементы\Здоровье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987" y="1074016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Прямоугольник 63"/>
            <p:cNvSpPr/>
            <p:nvPr/>
          </p:nvSpPr>
          <p:spPr>
            <a:xfrm>
              <a:off x="3689866" y="1052736"/>
              <a:ext cx="3483428" cy="233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FF0000"/>
                </a:buClr>
              </a:pPr>
              <a:r>
                <a:rPr lang="ru-RU" sz="1200" spc="-40" dirty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годен</a:t>
              </a:r>
              <a:r>
                <a:rPr lang="ru-RU" sz="130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solidFill>
                    <a:srgbClr val="C00000"/>
                  </a:solidFill>
                  <a:cs typeface="Miriam Fixed" panose="020B0509050101010101" pitchFamily="49" charset="-79"/>
                </a:rPr>
                <a:t>по состоянию здоровья</a:t>
              </a:r>
              <a:endParaRPr lang="ru-RU" sz="1300" b="1" dirty="0">
                <a:solidFill>
                  <a:srgbClr val="C0000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410352" y="813126"/>
            <a:ext cx="3282250" cy="303046"/>
            <a:chOff x="3386987" y="741382"/>
            <a:chExt cx="3282250" cy="303046"/>
          </a:xfrm>
        </p:grpSpPr>
        <p:pic>
          <p:nvPicPr>
            <p:cNvPr id="3" name="Picture 3" descr="Y:\МОЛОМИН\МОЛОМИН\СВО Брошура\Инфографика и элементы\Возраст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6987" y="792428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Прямоугольник 65"/>
            <p:cNvSpPr/>
            <p:nvPr/>
          </p:nvSpPr>
          <p:spPr>
            <a:xfrm>
              <a:off x="3689866" y="741382"/>
              <a:ext cx="2979371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FF0000"/>
                </a:buClr>
              </a:pPr>
              <a:r>
                <a:rPr lang="ru-RU" sz="1200" spc="-40" dirty="0">
                  <a:cs typeface="Miriam Fixed" panose="020B0509050101010101" pitchFamily="49" charset="-79"/>
                </a:rPr>
                <a:t> </a:t>
              </a:r>
              <a:r>
                <a:rPr lang="ru-RU" sz="1300" spc="-40" dirty="0">
                  <a:cs typeface="Miriam Fixed" panose="020B0509050101010101" pitchFamily="49" charset="-79"/>
                </a:rPr>
                <a:t>возраст</a:t>
              </a:r>
              <a:r>
                <a:rPr lang="ru-RU" sz="1300" b="1" dirty="0">
                  <a:cs typeface="Times New Roman" panose="02020603050405020304" pitchFamily="18" charset="0"/>
                </a:rPr>
                <a:t>  </a:t>
              </a:r>
              <a:r>
                <a:rPr lang="ru-RU" sz="1300" dirty="0">
                  <a:cs typeface="Miriam Fixed" panose="020B0509050101010101" pitchFamily="49" charset="-79"/>
                </a:rPr>
                <a:t>от</a:t>
              </a:r>
              <a:r>
                <a:rPr lang="ru-RU" sz="130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18</a:t>
              </a:r>
              <a:r>
                <a:rPr lang="ru-RU" sz="130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300" dirty="0">
                  <a:cs typeface="Miriam Fixed" panose="020B0509050101010101" pitchFamily="49" charset="-79"/>
                </a:rPr>
                <a:t>лет</a:t>
              </a:r>
              <a:r>
                <a:rPr lang="ru-RU" sz="130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6650447" y="2281769"/>
            <a:ext cx="3177090" cy="396840"/>
          </a:xfrm>
          <a:prstGeom prst="roundRect">
            <a:avLst>
              <a:gd name="adj" fmla="val 10748"/>
            </a:avLst>
          </a:prstGeom>
          <a:solidFill>
            <a:srgbClr val="4B5320"/>
          </a:solidFill>
        </p:spPr>
        <p:txBody>
          <a:bodyPr wrap="square" lIns="0" tIns="36000" rIns="0" bIns="108000" rtlCol="0">
            <a:noAutofit/>
          </a:bodyPr>
          <a:lstStyle/>
          <a:p>
            <a:pPr algn="ctr">
              <a:lnSpc>
                <a:spcPct val="85000"/>
              </a:lnSpc>
            </a:pPr>
            <a:r>
              <a:rPr lang="ru-RU" sz="12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В ЗОНЕ</a:t>
            </a:r>
          </a:p>
          <a:p>
            <a:pPr algn="ctr">
              <a:lnSpc>
                <a:spcPct val="85000"/>
              </a:lnSpc>
            </a:pPr>
            <a:r>
              <a:rPr lang="ru-RU" sz="1200" b="1" dirty="0">
                <a:solidFill>
                  <a:schemeClr val="bg1"/>
                </a:solidFill>
                <a:latin typeface="+mj-lt"/>
                <a:cs typeface="Miriam Fixed" panose="020B0509050101010101" pitchFamily="49" charset="-79"/>
              </a:rPr>
              <a:t>СПЕЦИАЛЬНОЙ ВОЕННОЙ ОПЕРАЦИИ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6923189" y="2724108"/>
            <a:ext cx="2613606" cy="670953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 </a:t>
            </a:r>
            <a:r>
              <a:rPr lang="ru-RU" sz="1600" spc="-40" dirty="0">
                <a:cs typeface="Miriam Fixed" panose="020B0509050101010101" pitchFamily="49" charset="-79"/>
              </a:rPr>
              <a:t>от </a:t>
            </a:r>
            <a:r>
              <a:rPr lang="ru-RU" sz="18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210 </a:t>
            </a:r>
            <a:r>
              <a:rPr lang="ru-RU" sz="1600" spc="-40" dirty="0">
                <a:cs typeface="Miriam Fixed" panose="020B0509050101010101" pitchFamily="49" charset="-79"/>
              </a:rPr>
              <a:t>тыс. руб. в месяц                   (</a:t>
            </a:r>
            <a:r>
              <a:rPr lang="ru-RU" sz="1300" spc="-20" dirty="0">
                <a:cs typeface="Miriam Fixed" panose="020B0509050101010101" pitchFamily="49" charset="-79"/>
              </a:rPr>
              <a:t>в зависимости от  воинского звания, должности и выслуги лет)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609184" y="40949"/>
            <a:ext cx="0" cy="6772427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3314700" y="45720"/>
            <a:ext cx="0" cy="6767656"/>
          </a:xfrm>
          <a:prstGeom prst="line">
            <a:avLst/>
          </a:prstGeom>
          <a:ln w="254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3323846" y="1615515"/>
            <a:ext cx="3586667" cy="2448273"/>
            <a:chOff x="3323846" y="3789039"/>
            <a:chExt cx="3586667" cy="2448273"/>
          </a:xfrm>
        </p:grpSpPr>
        <p:grpSp>
          <p:nvGrpSpPr>
            <p:cNvPr id="53" name="Группа 52"/>
            <p:cNvGrpSpPr/>
            <p:nvPr/>
          </p:nvGrpSpPr>
          <p:grpSpPr>
            <a:xfrm>
              <a:off x="3390629" y="3789039"/>
              <a:ext cx="3173843" cy="612619"/>
              <a:chOff x="3371124" y="3751231"/>
              <a:chExt cx="3173843" cy="788952"/>
            </a:xfrm>
          </p:grpSpPr>
          <p:pic>
            <p:nvPicPr>
              <p:cNvPr id="54" name="Picture 8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575681" y="2576919"/>
                <a:ext cx="774227" cy="314471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55" name="Половина рамки 54"/>
              <p:cNvSpPr/>
              <p:nvPr/>
            </p:nvSpPr>
            <p:spPr>
              <a:xfrm>
                <a:off x="3371124" y="3751231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56" name="Половина рамки 55"/>
              <p:cNvSpPr/>
              <p:nvPr/>
            </p:nvSpPr>
            <p:spPr>
              <a:xfrm rot="10800000">
                <a:off x="6202360" y="4188854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3323846" y="3907701"/>
              <a:ext cx="33169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spc="-70" dirty="0">
                  <a:solidFill>
                    <a:schemeClr val="bg1"/>
                  </a:solidFill>
                  <a:latin typeface="+mj-lt"/>
                  <a:cs typeface="Miriam Fixed" panose="020B0509050101010101" pitchFamily="49" charset="-79"/>
                </a:rPr>
                <a:t>5 ШАГОВ ДЛЯ ПОСТУПЛЕНИЯ </a:t>
              </a: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3402520" y="4466181"/>
              <a:ext cx="3158821" cy="1771131"/>
            </a:xfrm>
            <a:prstGeom prst="rect">
              <a:avLst/>
            </a:prstGeom>
            <a:solidFill>
              <a:schemeClr val="bg1">
                <a:lumMod val="85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3689866" y="4781523"/>
              <a:ext cx="316651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пройти собеседование с психологом</a:t>
              </a:r>
            </a:p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в пункте отбора</a:t>
              </a:r>
            </a:p>
          </p:txBody>
        </p:sp>
        <p:sp>
          <p:nvSpPr>
            <p:cNvPr id="138" name="Прямоугольник 137"/>
            <p:cNvSpPr/>
            <p:nvPr/>
          </p:nvSpPr>
          <p:spPr>
            <a:xfrm>
              <a:off x="3689866" y="5149960"/>
              <a:ext cx="316651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пройти медицинский осмотр</a:t>
              </a:r>
            </a:p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в пункте отбора или военном комиссариате</a:t>
              </a:r>
            </a:p>
          </p:txBody>
        </p:sp>
        <p:sp>
          <p:nvSpPr>
            <p:cNvPr id="139" name="Прямоугольник 138"/>
            <p:cNvSpPr/>
            <p:nvPr/>
          </p:nvSpPr>
          <p:spPr>
            <a:xfrm>
              <a:off x="3689866" y="5868702"/>
              <a:ext cx="3166515" cy="366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получить предписание и убыть</a:t>
              </a:r>
            </a:p>
            <a:p>
              <a:pPr>
                <a:lnSpc>
                  <a:spcPct val="80000"/>
                </a:lnSpc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к месту службы</a:t>
              </a:r>
            </a:p>
          </p:txBody>
        </p:sp>
        <p:sp>
          <p:nvSpPr>
            <p:cNvPr id="144" name="Прямоугольник 143"/>
            <p:cNvSpPr/>
            <p:nvPr/>
          </p:nvSpPr>
          <p:spPr>
            <a:xfrm>
              <a:off x="3743998" y="5590447"/>
              <a:ext cx="316651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заключить контракт в пункте отбора</a:t>
              </a:r>
            </a:p>
          </p:txBody>
        </p:sp>
        <p:sp>
          <p:nvSpPr>
            <p:cNvPr id="145" name="Прямоугольник 144"/>
            <p:cNvSpPr/>
            <p:nvPr/>
          </p:nvSpPr>
          <p:spPr>
            <a:xfrm>
              <a:off x="3689866" y="4455293"/>
              <a:ext cx="3166515" cy="366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Clr>
                  <a:srgbClr val="0000FF"/>
                </a:buClr>
                <a:buSzPct val="130000"/>
              </a:pPr>
              <a:r>
                <a:rPr lang="ru-RU" sz="1100" dirty="0">
                  <a:cs typeface="Miriam Fixed" panose="020B0509050101010101" pitchFamily="49" charset="-79"/>
                </a:rPr>
                <a:t>сдать документы в пункт отбора </a:t>
              </a:r>
              <a:br>
                <a:rPr lang="ru-RU" sz="1100" dirty="0">
                  <a:cs typeface="Miriam Fixed" panose="020B0509050101010101" pitchFamily="49" charset="-79"/>
                </a:rPr>
              </a:br>
              <a:r>
                <a:rPr lang="ru-RU" sz="1100" dirty="0">
                  <a:cs typeface="Miriam Fixed" panose="020B0509050101010101" pitchFamily="49" charset="-79"/>
                </a:rPr>
                <a:t>или военный комиссариат</a:t>
              </a:r>
            </a:p>
          </p:txBody>
        </p:sp>
        <p:pic>
          <p:nvPicPr>
            <p:cNvPr id="149" name="Рисунок 148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448583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50" name="Рисунок 149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483618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52" name="Рисунок 151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519755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64" name="Рисунок 163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6987" y="5562868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  <p:pic>
          <p:nvPicPr>
            <p:cNvPr id="167" name="Рисунок 166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387058" y="5872519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9DC938B3-99BB-4DF1-AD0C-ED6626792A21}"/>
              </a:ext>
            </a:extLst>
          </p:cNvPr>
          <p:cNvSpPr/>
          <p:nvPr/>
        </p:nvSpPr>
        <p:spPr>
          <a:xfrm>
            <a:off x="6709640" y="6381328"/>
            <a:ext cx="3102129" cy="476532"/>
          </a:xfrm>
          <a:prstGeom prst="rect">
            <a:avLst/>
          </a:prstGeom>
          <a:solidFill>
            <a:srgbClr val="4B5320"/>
          </a:solidFill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>
                <a:ln w="19050">
                  <a:noFill/>
                </a:ln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8 (863) 235-15-23</a:t>
            </a:r>
            <a:endParaRPr lang="ru-RU" sz="3200" b="1" dirty="0">
              <a:ln w="19050">
                <a:noFill/>
              </a:ln>
              <a:solidFill>
                <a:srgbClr val="FCC206"/>
              </a:solidFill>
              <a:latin typeface="+mj-lt"/>
              <a:cs typeface="Miriam Fixed" panose="020B0509050101010101" pitchFamily="49" charset="-79"/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xmlns="" id="{9DC938B3-99BB-4DF1-AD0C-ED6626792A21}"/>
              </a:ext>
            </a:extLst>
          </p:cNvPr>
          <p:cNvSpPr/>
          <p:nvPr/>
        </p:nvSpPr>
        <p:spPr>
          <a:xfrm>
            <a:off x="3578976" y="6320301"/>
            <a:ext cx="2745205" cy="493075"/>
          </a:xfrm>
          <a:prstGeom prst="rect">
            <a:avLst/>
          </a:prstGeom>
          <a:solidFill>
            <a:srgbClr val="4B5320"/>
          </a:solidFill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>
                <a:solidFill>
                  <a:schemeClr val="bg1"/>
                </a:solidFill>
                <a:cs typeface="Miriam Fixed" panose="020B0509050101010101" pitchFamily="49" charset="-79"/>
              </a:rPr>
              <a:t>КОНТРАКТ ЗАКЛЮЧАЕТСЯ </a:t>
            </a:r>
          </a:p>
          <a:p>
            <a:pPr marL="180975" indent="-180975" algn="ctr">
              <a:lnSpc>
                <a:spcPct val="85000"/>
              </a:lnSpc>
            </a:pPr>
            <a:r>
              <a:rPr lang="ru-RU" sz="1600" b="1" u="sng" dirty="0">
                <a:solidFill>
                  <a:srgbClr val="FCC206"/>
                </a:solidFill>
                <a:cs typeface="Miriam Fixed" panose="020B0509050101010101" pitchFamily="49" charset="-79"/>
              </a:rPr>
              <a:t>на 1 год, 3 года и 5 лет</a:t>
            </a: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xmlns="" id="{9DC938B3-99BB-4DF1-AD0C-ED6626792A21}"/>
              </a:ext>
            </a:extLst>
          </p:cNvPr>
          <p:cNvSpPr/>
          <p:nvPr/>
        </p:nvSpPr>
        <p:spPr>
          <a:xfrm>
            <a:off x="36367" y="4221273"/>
            <a:ext cx="3217919" cy="836191"/>
          </a:xfrm>
          <a:prstGeom prst="rect">
            <a:avLst/>
          </a:prstGeom>
          <a:solidFill>
            <a:srgbClr val="4B5320"/>
          </a:solidFill>
        </p:spPr>
        <p:txBody>
          <a:bodyPr wrap="none" lIns="36000" tIns="36000" rIns="36000" bIns="36000">
            <a:normAutofit fontScale="92500" lnSpcReduction="10000"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FCC206"/>
                </a:solidFill>
                <a:cs typeface="Miriam Fixed" panose="020B0509050101010101" pitchFamily="49" charset="-79"/>
              </a:rPr>
              <a:t>пункт отбора </a:t>
            </a:r>
          </a:p>
          <a:p>
            <a:pPr algn="ctr">
              <a:lnSpc>
                <a:spcPct val="80000"/>
              </a:lnSpc>
            </a:pP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8 (863) 235 - 15 </a:t>
            </a:r>
            <a:r>
              <a:rPr lang="ru-RU" sz="3400" b="1" spc="-230" dirty="0">
                <a:solidFill>
                  <a:srgbClr val="FCC206"/>
                </a:solidFill>
                <a:cs typeface="Miriam Fixed" panose="020B0509050101010101" pitchFamily="49" charset="-79"/>
              </a:rPr>
              <a:t>- </a:t>
            </a: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23</a:t>
            </a:r>
          </a:p>
          <a:p>
            <a:pPr algn="ctr">
              <a:lnSpc>
                <a:spcPct val="80000"/>
              </a:lnSpc>
            </a:pP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г.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Ростов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-на-Дону, ул.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Оганова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, д. 22</a:t>
            </a:r>
          </a:p>
          <a:p>
            <a:pPr algn="ctr">
              <a:lnSpc>
                <a:spcPct val="110000"/>
              </a:lnSpc>
            </a:pPr>
            <a:endParaRPr lang="ru-RU" sz="1600" b="1" dirty="0">
              <a:solidFill>
                <a:srgbClr val="FCC206"/>
              </a:solidFill>
              <a:latin typeface="+mj-lt"/>
              <a:cs typeface="Miriam Fixed" panose="020B0509050101010101" pitchFamily="49" charset="-79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0" t="4510" r="2173" b="16070"/>
          <a:stretch/>
        </p:blipFill>
        <p:spPr>
          <a:xfrm>
            <a:off x="32536" y="5135772"/>
            <a:ext cx="3212061" cy="1684742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6879715" y="3395061"/>
            <a:ext cx="3005548" cy="3058275"/>
            <a:chOff x="6861450" y="3310842"/>
            <a:chExt cx="3005548" cy="3058275"/>
          </a:xfrm>
        </p:grpSpPr>
        <p:sp>
          <p:nvSpPr>
            <p:cNvPr id="79" name="TextBox 78"/>
            <p:cNvSpPr txBox="1"/>
            <p:nvPr/>
          </p:nvSpPr>
          <p:spPr>
            <a:xfrm>
              <a:off x="6881632" y="3310842"/>
              <a:ext cx="2978768" cy="448713"/>
            </a:xfrm>
            <a:prstGeom prst="rect">
              <a:avLst/>
            </a:prstGeom>
            <a:noFill/>
          </p:spPr>
          <p:txBody>
            <a:bodyPr wrap="square" lIns="72000" rIns="7200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050" b="1" spc="-20" dirty="0">
                  <a:cs typeface="Miriam Fixed" panose="020B0509050101010101" pitchFamily="49" charset="-79"/>
                </a:rPr>
                <a:t>заместитель командира взвода</a:t>
              </a:r>
              <a:r>
                <a:rPr lang="ru-RU" sz="1050" spc="-20" dirty="0">
                  <a:cs typeface="Miriam Fixed" panose="020B0509050101010101" pitchFamily="49" charset="-79"/>
                </a:rPr>
                <a:t> - командир отделения</a:t>
              </a:r>
              <a:r>
                <a:rPr lang="ru-RU" sz="1050" spc="-40" dirty="0">
                  <a:cs typeface="Miriam Fixed" panose="020B0509050101010101" pitchFamily="49" charset="-79"/>
                </a:rPr>
                <a:t> - </a:t>
              </a:r>
              <a:r>
                <a:rPr lang="ru-RU" sz="1000" spc="-40" dirty="0">
                  <a:cs typeface="Miriam Fixed" panose="020B0509050101010101" pitchFamily="49" charset="-79"/>
                </a:rPr>
                <a:t>от </a:t>
              </a:r>
              <a:r>
                <a:rPr lang="ru-RU" sz="180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250</a:t>
              </a:r>
              <a:r>
                <a:rPr lang="ru-RU" sz="1050" spc="-40" dirty="0">
                  <a:solidFill>
                    <a:srgbClr val="FF0000"/>
                  </a:solidFill>
                  <a:cs typeface="Miriam Fixed" panose="020B0509050101010101" pitchFamily="49" charset="-79"/>
                </a:rPr>
                <a:t> </a:t>
              </a:r>
              <a:r>
                <a:rPr lang="ru-RU" sz="1000" spc="-40" dirty="0">
                  <a:cs typeface="Miriam Fixed" panose="020B0509050101010101" pitchFamily="49" charset="-79"/>
                </a:rPr>
                <a:t>тыс. руб. в месяц</a:t>
              </a:r>
              <a:endParaRPr lang="ru-RU" sz="1000" spc="-20" dirty="0">
                <a:cs typeface="Miriam Fixed" panose="020B0509050101010101" pitchFamily="49" charset="-79"/>
              </a:endParaRP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6861450" y="3608306"/>
              <a:ext cx="3005548" cy="2760811"/>
              <a:chOff x="6861450" y="3608306"/>
              <a:chExt cx="3005548" cy="2760811"/>
            </a:xfrm>
          </p:grpSpPr>
          <p:sp>
            <p:nvSpPr>
              <p:cNvPr id="85" name="TextBox 84"/>
              <p:cNvSpPr txBox="1"/>
              <p:nvPr/>
            </p:nvSpPr>
            <p:spPr>
              <a:xfrm>
                <a:off x="6861450" y="3608306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командир отделения 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238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6871438" y="3803622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инструктор штаба</a:t>
                </a:r>
                <a:r>
                  <a:rPr lang="ru-RU" sz="1050" b="1" spc="-40" dirty="0">
                    <a:cs typeface="Miriam Fixed" panose="020B0509050101010101" pitchFamily="49" charset="-79"/>
                  </a:rPr>
                  <a:t> 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234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6881175" y="4065751"/>
                <a:ext cx="2978768" cy="448713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начальник радиостанции 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командно-штабной машины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232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 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877538" y="4372646"/>
                <a:ext cx="2978768" cy="313932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старший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 </a:t>
                </a:r>
                <a:r>
                  <a:rPr lang="ru-RU" sz="1050" b="1" spc="-20" dirty="0">
                    <a:cs typeface="Miriam Fixed" panose="020B0509050101010101" pitchFamily="49" charset="-79"/>
                  </a:rPr>
                  <a:t>сапер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 -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216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6866450" y="5758715"/>
                <a:ext cx="2978768" cy="437043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старший водитель-электрик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222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 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6888230" y="5007318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водитель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216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6883468" y="5241564"/>
                <a:ext cx="2978768" cy="313932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повар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211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6862939" y="4585330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старший телефонист </a:t>
                </a:r>
                <a:r>
                  <a:rPr lang="ru-RU" sz="1050" spc="-20" dirty="0">
                    <a:cs typeface="Miriam Fixed" panose="020B0509050101010101" pitchFamily="49" charset="-79"/>
                  </a:rPr>
                  <a:t>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224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6887395" y="5510933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стрелок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210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6881532" y="4782887"/>
                <a:ext cx="2978768" cy="313932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гранатометчик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211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>
                <a:off x="6861450" y="6049671"/>
                <a:ext cx="2978768" cy="319446"/>
              </a:xfrm>
              <a:prstGeom prst="rect">
                <a:avLst/>
              </a:prstGeom>
              <a:noFill/>
            </p:spPr>
            <p:txBody>
              <a:bodyPr wrap="square" lIns="72000" rIns="72000" rtlCol="0">
                <a:spAutoFit/>
              </a:bodyPr>
              <a:lstStyle/>
              <a:p>
                <a:pPr algn="just">
                  <a:lnSpc>
                    <a:spcPct val="80000"/>
                  </a:lnSpc>
                </a:pPr>
                <a:r>
                  <a:rPr lang="ru-RU" sz="1050" b="1" spc="-20" dirty="0">
                    <a:cs typeface="Miriam Fixed" panose="020B0509050101010101" pitchFamily="49" charset="-79"/>
                  </a:rPr>
                  <a:t>пулеметчик</a:t>
                </a:r>
                <a:r>
                  <a:rPr lang="ru-RU" sz="1050" spc="-40" dirty="0">
                    <a:cs typeface="Miriam Fixed" panose="020B0509050101010101" pitchFamily="49" charset="-79"/>
                  </a:rPr>
                  <a:t> -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от </a:t>
                </a:r>
                <a:r>
                  <a:rPr lang="ru-RU" sz="180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216</a:t>
                </a:r>
                <a:r>
                  <a:rPr lang="ru-RU" sz="1050" spc="-40" dirty="0">
                    <a:solidFill>
                      <a:srgbClr val="FF0000"/>
                    </a:solidFill>
                    <a:cs typeface="Miriam Fixed" panose="020B0509050101010101" pitchFamily="49" charset="-79"/>
                  </a:rPr>
                  <a:t> </a:t>
                </a:r>
                <a:r>
                  <a:rPr lang="ru-RU" sz="1000" spc="-40" dirty="0">
                    <a:cs typeface="Miriam Fixed" panose="020B0509050101010101" pitchFamily="49" charset="-79"/>
                  </a:rPr>
                  <a:t>тыс. руб. в месяц</a:t>
                </a:r>
                <a:endParaRPr lang="ru-RU" sz="1000" spc="-20" dirty="0">
                  <a:cs typeface="Miriam Fixed" panose="020B0509050101010101" pitchFamily="49" charset="-79"/>
                </a:endParaRPr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3379616" y="4033441"/>
            <a:ext cx="3462964" cy="2258491"/>
            <a:chOff x="3363837" y="1569105"/>
            <a:chExt cx="3462964" cy="2142263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3386741" y="2116006"/>
              <a:ext cx="3167913" cy="1595362"/>
            </a:xfrm>
            <a:prstGeom prst="rect">
              <a:avLst/>
            </a:prstGeom>
            <a:solidFill>
              <a:schemeClr val="bg1">
                <a:lumMod val="85000"/>
                <a:alpha val="5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684505" y="2111610"/>
              <a:ext cx="2912026" cy="264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93000"/>
                </a:lnSpc>
                <a:buClr>
                  <a:srgbClr val="FF0000"/>
                </a:buClr>
                <a:buSzPct val="130000"/>
              </a:pPr>
              <a:r>
                <a:rPr lang="ru-RU" sz="1300" spc="-20" dirty="0">
                  <a:cs typeface="Miriam Fixed" panose="020B0509050101010101" pitchFamily="49" charset="-79"/>
                </a:rPr>
                <a:t>паспорт</a:t>
              </a:r>
              <a:endParaRPr lang="ru-RU" sz="1100" i="1" spc="-20" dirty="0">
                <a:cs typeface="Miriam Fixed" panose="020B0509050101010101" pitchFamily="49" charset="-79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3377493" y="1569105"/>
              <a:ext cx="3187986" cy="496804"/>
              <a:chOff x="3377493" y="3652941"/>
              <a:chExt cx="3187986" cy="817993"/>
            </a:xfrm>
          </p:grpSpPr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4584194" y="2489722"/>
                <a:ext cx="774227" cy="314471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19" name="Половина рамки 18"/>
              <p:cNvSpPr/>
              <p:nvPr/>
            </p:nvSpPr>
            <p:spPr>
              <a:xfrm>
                <a:off x="3377493" y="3652941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Половина рамки 42"/>
              <p:cNvSpPr/>
              <p:nvPr/>
            </p:nvSpPr>
            <p:spPr>
              <a:xfrm rot="10800000">
                <a:off x="6222872" y="4119605"/>
                <a:ext cx="342607" cy="351329"/>
              </a:xfrm>
              <a:prstGeom prst="halfFrame">
                <a:avLst>
                  <a:gd name="adj1" fmla="val 7272"/>
                  <a:gd name="adj2" fmla="val 964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3363837" y="1653144"/>
              <a:ext cx="3182538" cy="364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ru-RU" sz="2000" b="1" spc="80" dirty="0">
                  <a:solidFill>
                    <a:schemeClr val="bg1"/>
                  </a:solidFill>
                  <a:latin typeface="+mj-lt"/>
                  <a:cs typeface="Miriam Fixed" panose="020B0509050101010101" pitchFamily="49" charset="-79"/>
                </a:rPr>
                <a:t>ПЕРЕЧЕНЬ ДОКУМЕНТОВ</a:t>
              </a:r>
            </a:p>
          </p:txBody>
        </p:sp>
        <p:sp>
          <p:nvSpPr>
            <p:cNvPr id="153" name="Прямоугольник 152"/>
            <p:cNvSpPr/>
            <p:nvPr/>
          </p:nvSpPr>
          <p:spPr>
            <a:xfrm>
              <a:off x="3688331" y="2381867"/>
              <a:ext cx="2888111" cy="264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93000"/>
                </a:lnSpc>
                <a:buClr>
                  <a:srgbClr val="FF0000"/>
                </a:buClr>
                <a:buSzPct val="130000"/>
              </a:pPr>
              <a:r>
                <a:rPr lang="ru-RU" sz="1300" dirty="0">
                  <a:cs typeface="Miriam Fixed" panose="020B0509050101010101" pitchFamily="49" charset="-79"/>
                </a:rPr>
                <a:t>военный билет (при наличии)</a:t>
              </a:r>
            </a:p>
          </p:txBody>
        </p:sp>
        <p:sp>
          <p:nvSpPr>
            <p:cNvPr id="158" name="Прямоугольник 157"/>
            <p:cNvSpPr/>
            <p:nvPr/>
          </p:nvSpPr>
          <p:spPr>
            <a:xfrm>
              <a:off x="3702229" y="2940255"/>
              <a:ext cx="3124572" cy="278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3000"/>
                </a:lnSpc>
                <a:buClr>
                  <a:srgbClr val="FF0000"/>
                </a:buClr>
                <a:buSzPct val="130000"/>
              </a:pPr>
              <a:r>
                <a:rPr lang="ru-RU" sz="1300" dirty="0">
                  <a:cs typeface="Miriam Fixed" panose="020B0509050101010101" pitchFamily="49" charset="-79"/>
                </a:rPr>
                <a:t>документы об образовании</a:t>
              </a:r>
            </a:p>
          </p:txBody>
        </p:sp>
        <p:sp>
          <p:nvSpPr>
            <p:cNvPr id="159" name="Прямоугольник 158"/>
            <p:cNvSpPr/>
            <p:nvPr/>
          </p:nvSpPr>
          <p:spPr>
            <a:xfrm>
              <a:off x="3691110" y="2604664"/>
              <a:ext cx="2889831" cy="394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80000"/>
                </a:lnSpc>
                <a:buClr>
                  <a:srgbClr val="FF0000"/>
                </a:buClr>
                <a:buSzPct val="130000"/>
              </a:pPr>
              <a:r>
                <a:rPr lang="ru-RU" sz="1300" dirty="0">
                  <a:cs typeface="Miriam Fixed" panose="020B0509050101010101" pitchFamily="49" charset="-79"/>
                </a:rPr>
                <a:t>свидетельства о браке и рождении детей (при наличии)</a:t>
              </a:r>
            </a:p>
          </p:txBody>
        </p:sp>
      </p:grpSp>
      <p:sp>
        <p:nvSpPr>
          <p:cNvPr id="124" name="Прямоугольник 123"/>
          <p:cNvSpPr/>
          <p:nvPr/>
        </p:nvSpPr>
        <p:spPr>
          <a:xfrm>
            <a:off x="3677205" y="5792837"/>
            <a:ext cx="3124572" cy="529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>
                <a:cs typeface="Miriam Fixed" panose="020B0509050101010101" pitchFamily="49" charset="-79"/>
              </a:rPr>
              <a:t> ИНН</a:t>
            </a:r>
          </a:p>
          <a:p>
            <a:pPr>
              <a:lnSpc>
                <a:spcPct val="70000"/>
              </a:lnSpc>
              <a:buClr>
                <a:srgbClr val="FF0000"/>
              </a:buClr>
              <a:buSzPct val="130000"/>
            </a:pPr>
            <a:endParaRPr lang="ru-RU" sz="600" dirty="0">
              <a:cs typeface="Miriam Fixed" panose="020B0509050101010101" pitchFamily="49" charset="-79"/>
            </a:endParaRPr>
          </a:p>
          <a:p>
            <a:pPr>
              <a:lnSpc>
                <a:spcPct val="93000"/>
              </a:lnSpc>
              <a:buClr>
                <a:srgbClr val="FF0000"/>
              </a:buClr>
              <a:buSzPct val="130000"/>
            </a:pPr>
            <a:r>
              <a:rPr lang="ru-RU" sz="1300" dirty="0">
                <a:cs typeface="Miriam Fixed" panose="020B0509050101010101" pitchFamily="49" charset="-79"/>
              </a:rPr>
              <a:t> банковские реквизиты</a:t>
            </a:r>
          </a:p>
        </p:txBody>
      </p:sp>
      <p:pic>
        <p:nvPicPr>
          <p:cNvPr id="137" name="Рисунок 136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79216" y="4855875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1" name="Рисунок 140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74284" y="5157410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2" name="Рисунок 141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6426" y="5736098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6" name="Рисунок 145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4148" y="6020323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7" name="Рисунок 146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4148" y="4578604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sp>
        <p:nvSpPr>
          <p:cNvPr id="128" name="TextBox 127"/>
          <p:cNvSpPr txBox="1"/>
          <p:nvPr/>
        </p:nvSpPr>
        <p:spPr>
          <a:xfrm>
            <a:off x="6686684" y="802905"/>
            <a:ext cx="3103259" cy="1303690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800" spc="-40" dirty="0">
                <a:solidFill>
                  <a:srgbClr val="FF0000"/>
                </a:solidFill>
                <a:cs typeface="Miriam Fixed" panose="020B0509050101010101" pitchFamily="49" charset="-79"/>
              </a:rPr>
              <a:t>    </a:t>
            </a:r>
            <a:r>
              <a:rPr lang="ru-RU" sz="1800" spc="-130" dirty="0">
                <a:solidFill>
                  <a:srgbClr val="FF0000"/>
                </a:solidFill>
                <a:cs typeface="Miriam Fixed" panose="020B0509050101010101" pitchFamily="49" charset="-79"/>
              </a:rPr>
              <a:t>1 600 000</a:t>
            </a:r>
            <a:r>
              <a:rPr lang="ru-RU" sz="1600" spc="-130" dirty="0">
                <a:cs typeface="Miriam Fixed" panose="020B0509050101010101" pitchFamily="49" charset="-79"/>
              </a:rPr>
              <a:t> руб. </a:t>
            </a:r>
            <a:r>
              <a:rPr lang="ru-RU" sz="1600" b="1" spc="-130" dirty="0">
                <a:cs typeface="Miriam Fixed" panose="020B0509050101010101" pitchFamily="49" charset="-79"/>
              </a:rPr>
              <a:t>единовременная выплата, </a:t>
            </a:r>
            <a:r>
              <a:rPr lang="ru-RU" sz="1600" dirty="0">
                <a:cs typeface="Miriam Fixed" panose="020B0509050101010101" pitchFamily="49" charset="-79"/>
              </a:rPr>
              <a:t>при заключении контракта на территории Ростовской области, из Федерального и регионального бюджета</a:t>
            </a:r>
            <a:endParaRPr lang="ru-RU" sz="1100" dirty="0">
              <a:cs typeface="Miriam Fixed" panose="020B0509050101010101" pitchFamily="49" charset="-79"/>
            </a:endParaRPr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339190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35" name="Рисунок 134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3679934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36" name="Рисунок 135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3895958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43" name="Рисунок 142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11198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1" name="Рисунок 150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400014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4" name="Рисунок 153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688046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5" name="Рисунок 154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483206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6" name="Рисунок 155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048086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57" name="Рисунок 156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336118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1" name="Рисунок 160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552142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2" name="Рисунок 161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5840174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3" name="Рисунок 162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28929" y="6128206"/>
            <a:ext cx="317320" cy="253122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65" name="Рисунок 164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63050" y="788731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84279" y="5460938"/>
            <a:ext cx="406174" cy="324000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50493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336"/>
          <a:stretch/>
        </p:blipFill>
        <p:spPr>
          <a:xfrm>
            <a:off x="6651393" y="706955"/>
            <a:ext cx="3243697" cy="515653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3296816" y="0"/>
            <a:ext cx="0" cy="6857914"/>
          </a:xfrm>
          <a:prstGeom prst="line">
            <a:avLst/>
          </a:prstGeom>
          <a:ln w="254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602590" y="86"/>
            <a:ext cx="0" cy="6857914"/>
          </a:xfrm>
          <a:prstGeom prst="line">
            <a:avLst/>
          </a:prstGeom>
          <a:ln w="254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660261" y="27935"/>
            <a:ext cx="3245738" cy="67190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5000">
                <a:schemeClr val="bg1">
                  <a:lumMod val="95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7355" y="7604"/>
            <a:ext cx="3240000" cy="788952"/>
            <a:chOff x="3371124" y="3751231"/>
            <a:chExt cx="3173843" cy="788952"/>
          </a:xfrm>
        </p:grpSpPr>
        <p:pic>
          <p:nvPicPr>
            <p:cNvPr id="31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32" name="Половина рамки 31"/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3" name="Половина рамки 32"/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-5807" y="115832"/>
            <a:ext cx="3210261" cy="349617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СОЦИАЛЬНЫЕ </a:t>
            </a:r>
          </a:p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latin typeface="+mj-lt"/>
                <a:cs typeface="Miriam Fixed" panose="020B0509050101010101" pitchFamily="49" charset="-79"/>
              </a:rPr>
              <a:t>ЛЬГОТЫ И ГАРАНТИИ 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3312247" y="5997085"/>
            <a:ext cx="3298870" cy="738664"/>
          </a:xfrm>
          <a:prstGeom prst="rect">
            <a:avLst/>
          </a:prstGeom>
        </p:spPr>
        <p:txBody>
          <a:bodyPr wrap="square" lIns="0" rIns="0">
            <a:noAutofit/>
          </a:bodyPr>
          <a:lstStyle/>
          <a:p>
            <a:pPr algn="ctr">
              <a:buClr>
                <a:srgbClr val="FF0000"/>
              </a:buClr>
            </a:pPr>
            <a:endParaRPr lang="ru-RU" sz="1400" b="1" dirty="0">
              <a:solidFill>
                <a:srgbClr val="0000FF"/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66302" y="5854337"/>
            <a:ext cx="3331368" cy="743015"/>
            <a:chOff x="3226350" y="893622"/>
            <a:chExt cx="3331368" cy="743015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3598175" y="893622"/>
              <a:ext cx="2959543" cy="74301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статус ветерана боевых действий и соответствующие льготы</a:t>
              </a:r>
            </a:p>
          </p:txBody>
        </p:sp>
        <p:pic>
          <p:nvPicPr>
            <p:cNvPr id="100" name="Рисунок 99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350" y="893622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110" name="TextBox 109"/>
          <p:cNvSpPr txBox="1"/>
          <p:nvPr/>
        </p:nvSpPr>
        <p:spPr>
          <a:xfrm>
            <a:off x="7473280" y="111937"/>
            <a:ext cx="2383014" cy="509429"/>
          </a:xfrm>
          <a:prstGeom prst="rect">
            <a:avLst/>
          </a:prstGeom>
          <a:noFill/>
        </p:spPr>
        <p:txBody>
          <a:bodyPr wrap="none" lIns="47302" tIns="23651" rIns="47302" bIns="23651" rtlCol="0">
            <a:spAutoFit/>
          </a:bodyPr>
          <a:lstStyle/>
          <a:p>
            <a:pPr algn="ctr"/>
            <a:r>
              <a:rPr lang="ru-RU" sz="1500" b="1" dirty="0">
                <a:solidFill>
                  <a:srgbClr val="FF0000"/>
                </a:solidFill>
                <a:latin typeface="+mj-lt"/>
                <a:ea typeface="Tahoma" pitchFamily="34" charset="0"/>
                <a:cs typeface="Arial" pitchFamily="34" charset="0"/>
              </a:rPr>
              <a:t>МИНИСТЕРСТВО ОБОРОНЫ</a:t>
            </a:r>
          </a:p>
          <a:p>
            <a:pPr algn="ctr"/>
            <a:r>
              <a:rPr lang="ru-RU" sz="1500" b="1" dirty="0">
                <a:solidFill>
                  <a:srgbClr val="FF0000"/>
                </a:solidFill>
                <a:latin typeface="+mj-lt"/>
                <a:ea typeface="Tahoma" pitchFamily="34" charset="0"/>
                <a:cs typeface="Arial" pitchFamily="34" charset="0"/>
              </a:rPr>
              <a:t>РОССИЙСКОЙ ФЕДЕРАЦИИ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-69814" y="909270"/>
            <a:ext cx="3287638" cy="1186213"/>
            <a:chOff x="-67681" y="909270"/>
            <a:chExt cx="3287638" cy="1186213"/>
          </a:xfrm>
        </p:grpSpPr>
        <p:sp>
          <p:nvSpPr>
            <p:cNvPr id="120" name="Прямоугольник 119"/>
            <p:cNvSpPr/>
            <p:nvPr/>
          </p:nvSpPr>
          <p:spPr>
            <a:xfrm>
              <a:off x="284081" y="909270"/>
              <a:ext cx="2935876" cy="1186213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возможность быстрого приобретения жилья за счет Минобороны России через накопительно-ипотечную систему</a:t>
              </a:r>
            </a:p>
          </p:txBody>
        </p:sp>
        <p:pic>
          <p:nvPicPr>
            <p:cNvPr id="121" name="Рисунок 120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67681" y="90927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8" name="Группа 17"/>
          <p:cNvGrpSpPr/>
          <p:nvPr/>
        </p:nvGrpSpPr>
        <p:grpSpPr>
          <a:xfrm>
            <a:off x="-69814" y="2259512"/>
            <a:ext cx="3301494" cy="521416"/>
            <a:chOff x="-81537" y="1814705"/>
            <a:chExt cx="3301494" cy="521416"/>
          </a:xfrm>
        </p:grpSpPr>
        <p:sp>
          <p:nvSpPr>
            <p:cNvPr id="122" name="Прямоугольник 121"/>
            <p:cNvSpPr/>
            <p:nvPr/>
          </p:nvSpPr>
          <p:spPr>
            <a:xfrm>
              <a:off x="284081" y="1814705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служебное жилье или компенсация за найм жилья</a:t>
              </a:r>
            </a:p>
          </p:txBody>
        </p:sp>
        <p:pic>
          <p:nvPicPr>
            <p:cNvPr id="123" name="Рисунок 12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1537" y="1819640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9" name="Группа 18"/>
          <p:cNvGrpSpPr/>
          <p:nvPr/>
        </p:nvGrpSpPr>
        <p:grpSpPr>
          <a:xfrm>
            <a:off x="-69814" y="3040450"/>
            <a:ext cx="3453320" cy="964614"/>
            <a:chOff x="-81537" y="2405787"/>
            <a:chExt cx="3453320" cy="1061075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284080" y="2405787"/>
              <a:ext cx="3087703" cy="106107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бесплатное обследование, </a:t>
              </a:r>
              <a:b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</a:br>
              <a:r>
                <a:rPr lang="ru-RU" sz="1800" spc="-3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лечение </a:t>
              </a: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и реабилитация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 военно-медицинских учреждениях  </a:t>
              </a:r>
            </a:p>
          </p:txBody>
        </p:sp>
        <p:pic>
          <p:nvPicPr>
            <p:cNvPr id="125" name="Рисунок 12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1537" y="2405787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-77434" y="4221088"/>
            <a:ext cx="3310498" cy="745608"/>
            <a:chOff x="-67681" y="5614564"/>
            <a:chExt cx="3310498" cy="7456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306941" y="5617157"/>
              <a:ext cx="2935876" cy="74301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страхование жизни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и здоровья за счет федерального бюджета</a:t>
              </a:r>
            </a:p>
          </p:txBody>
        </p:sp>
        <p:pic>
          <p:nvPicPr>
            <p:cNvPr id="133" name="Рисунок 132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67681" y="561456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-69814" y="5117233"/>
            <a:ext cx="3301494" cy="540495"/>
            <a:chOff x="-81537" y="6181725"/>
            <a:chExt cx="3301494" cy="540495"/>
          </a:xfrm>
        </p:grpSpPr>
        <p:sp>
          <p:nvSpPr>
            <p:cNvPr id="143" name="Прямоугольник 142"/>
            <p:cNvSpPr/>
            <p:nvPr/>
          </p:nvSpPr>
          <p:spPr>
            <a:xfrm>
              <a:off x="284081" y="6200804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право на льготную пенсию после 20 лет службы</a:t>
              </a:r>
            </a:p>
          </p:txBody>
        </p:sp>
        <p:pic>
          <p:nvPicPr>
            <p:cNvPr id="144" name="Рисунок 143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81537" y="6181725"/>
              <a:ext cx="424286" cy="338448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3249191" y="908720"/>
            <a:ext cx="3419659" cy="1407812"/>
            <a:chOff x="3226350" y="6219813"/>
            <a:chExt cx="3419659" cy="1407812"/>
          </a:xfrm>
        </p:grpSpPr>
        <p:sp>
          <p:nvSpPr>
            <p:cNvPr id="147" name="Прямоугольник 146"/>
            <p:cNvSpPr/>
            <p:nvPr/>
          </p:nvSpPr>
          <p:spPr>
            <a:xfrm>
              <a:off x="3591824" y="6219813"/>
              <a:ext cx="3054185" cy="1407812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дополнительные выплаты, льготы, гарантии и меры социальной поддержки от Правительства Ростовской области для военнослужащих по контракту</a:t>
              </a:r>
            </a:p>
          </p:txBody>
        </p:sp>
        <p:pic>
          <p:nvPicPr>
            <p:cNvPr id="154" name="Рисунок 153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350" y="6219813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837" y="44624"/>
            <a:ext cx="849995" cy="576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48" name="Прямая соединительная линия 2047"/>
          <p:cNvCxnSpPr/>
          <p:nvPr/>
        </p:nvCxnSpPr>
        <p:spPr>
          <a:xfrm>
            <a:off x="6660261" y="690311"/>
            <a:ext cx="3245739" cy="0"/>
          </a:xfrm>
          <a:prstGeom prst="line">
            <a:avLst/>
          </a:prstGeom>
          <a:ln>
            <a:solidFill>
              <a:srgbClr val="FCC2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xmlns="" id="{AC99A1A5-15CE-4181-88B9-BE9EE4125B38}"/>
              </a:ext>
            </a:extLst>
          </p:cNvPr>
          <p:cNvSpPr/>
          <p:nvPr/>
        </p:nvSpPr>
        <p:spPr>
          <a:xfrm>
            <a:off x="3602674" y="4869160"/>
            <a:ext cx="2935876" cy="29981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>
              <a:lnSpc>
                <a:spcPct val="80000"/>
              </a:lnSpc>
            </a:pPr>
            <a:endParaRPr lang="ru-RU" sz="1800" spc="-40" dirty="0">
              <a:solidFill>
                <a:srgbClr val="FF0000"/>
              </a:solidFill>
              <a:cs typeface="Miriam Fixed" panose="020B0509050101010101" pitchFamily="49" charset="-79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666000" y="5878984"/>
            <a:ext cx="3240000" cy="973089"/>
            <a:chOff x="6321152" y="7323567"/>
            <a:chExt cx="3240000" cy="973089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321152" y="7650502"/>
              <a:ext cx="3240000" cy="324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321152" y="7972656"/>
              <a:ext cx="3240000" cy="3240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21152" y="7323567"/>
              <a:ext cx="3240000" cy="32400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292988" y="6492559"/>
            <a:ext cx="2667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err="1">
                <a:solidFill>
                  <a:prstClr val="white">
                    <a:lumMod val="85000"/>
                  </a:prstClr>
                </a:solidFill>
              </a:rPr>
              <a:t>службапоконтракту.рф</a:t>
            </a:r>
            <a:endParaRPr lang="ru-RU" sz="1800" dirty="0">
              <a:solidFill>
                <a:prstClr val="white">
                  <a:lumMod val="85000"/>
                </a:prstClr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56397" y="5880128"/>
            <a:ext cx="2489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800" b="1" dirty="0">
                <a:solidFill>
                  <a:prstClr val="black"/>
                </a:solidFill>
              </a:rPr>
              <a:t>СЛУЖИ ПО КОНТРАКТУ</a:t>
            </a:r>
          </a:p>
          <a:p>
            <a:pPr algn="ctr"/>
            <a:r>
              <a:rPr lang="ru-RU" sz="1800" b="1" spc="-100" dirty="0">
                <a:solidFill>
                  <a:prstClr val="white"/>
                </a:solidFill>
              </a:rPr>
              <a:t>В ВООРУЖЕННЫХ СИЛАХ</a:t>
            </a:r>
            <a:endParaRPr lang="ru-RU" sz="1800" spc="-100" dirty="0">
              <a:solidFill>
                <a:prstClr val="white"/>
              </a:solidFill>
              <a:latin typeface="Minion Pro Cond" pitchFamily="18" charset="0"/>
              <a:cs typeface="Miriam Fixed" panose="020B0509050101010101" pitchFamily="49" charset="-79"/>
            </a:endParaRPr>
          </a:p>
        </p:txBody>
      </p: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xmlns="" id="{02452A14-E470-4574-A566-30827583CA90}"/>
              </a:ext>
            </a:extLst>
          </p:cNvPr>
          <p:cNvGrpSpPr/>
          <p:nvPr/>
        </p:nvGrpSpPr>
        <p:grpSpPr>
          <a:xfrm>
            <a:off x="3323810" y="17006"/>
            <a:ext cx="3240000" cy="788952"/>
            <a:chOff x="3371124" y="3751231"/>
            <a:chExt cx="3173843" cy="788952"/>
          </a:xfrm>
        </p:grpSpPr>
        <p:pic>
          <p:nvPicPr>
            <p:cNvPr id="91" name="Picture 8">
              <a:extLst>
                <a:ext uri="{FF2B5EF4-FFF2-40B4-BE49-F238E27FC236}">
                  <a16:creationId xmlns:a16="http://schemas.microsoft.com/office/drawing/2014/main" xmlns="" id="{0D9303F0-4101-4F75-B722-D76DE3AA90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575681" y="2576919"/>
              <a:ext cx="774227" cy="314471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2" name="Половина рамки 91">
              <a:extLst>
                <a:ext uri="{FF2B5EF4-FFF2-40B4-BE49-F238E27FC236}">
                  <a16:creationId xmlns:a16="http://schemas.microsoft.com/office/drawing/2014/main" xmlns="" id="{3FF1A0B5-1633-4032-A235-1605A6443303}"/>
                </a:ext>
              </a:extLst>
            </p:cNvPr>
            <p:cNvSpPr/>
            <p:nvPr/>
          </p:nvSpPr>
          <p:spPr>
            <a:xfrm>
              <a:off x="3371124" y="3751231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3" name="Половина рамки 92">
              <a:extLst>
                <a:ext uri="{FF2B5EF4-FFF2-40B4-BE49-F238E27FC236}">
                  <a16:creationId xmlns:a16="http://schemas.microsoft.com/office/drawing/2014/main" xmlns="" id="{5A2CC3BA-E4E8-4E34-AD1E-FDD1E59CC589}"/>
                </a:ext>
              </a:extLst>
            </p:cNvPr>
            <p:cNvSpPr/>
            <p:nvPr/>
          </p:nvSpPr>
          <p:spPr>
            <a:xfrm rot="10800000">
              <a:off x="6202360" y="4188854"/>
              <a:ext cx="342607" cy="351329"/>
            </a:xfrm>
            <a:prstGeom prst="halfFrame">
              <a:avLst>
                <a:gd name="adj1" fmla="val 7272"/>
                <a:gd name="adj2" fmla="val 96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706D9FE6-D11E-4E8F-B25E-781171B866B1}"/>
              </a:ext>
            </a:extLst>
          </p:cNvPr>
          <p:cNvSpPr/>
          <p:nvPr/>
        </p:nvSpPr>
        <p:spPr>
          <a:xfrm>
            <a:off x="6664837" y="4797153"/>
            <a:ext cx="3243263" cy="1078372"/>
          </a:xfrm>
          <a:prstGeom prst="rect">
            <a:avLst/>
          </a:prstGeom>
          <a:solidFill>
            <a:srgbClr val="4B532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5C3BAFC0-9669-42BE-8949-C53C9DE6C947}"/>
              </a:ext>
            </a:extLst>
          </p:cNvPr>
          <p:cNvSpPr txBox="1"/>
          <p:nvPr/>
        </p:nvSpPr>
        <p:spPr>
          <a:xfrm>
            <a:off x="3272682" y="128329"/>
            <a:ext cx="3210261" cy="421511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cs typeface="Miriam Fixed" panose="020B0509050101010101" pitchFamily="49" charset="-79"/>
              </a:rPr>
              <a:t>СОЦИАЛЬНЫЕ </a:t>
            </a:r>
          </a:p>
          <a:p>
            <a:pPr algn="ctr">
              <a:lnSpc>
                <a:spcPct val="80000"/>
              </a:lnSpc>
            </a:pPr>
            <a:r>
              <a:rPr lang="ru-RU" sz="2000" b="1" spc="80" dirty="0">
                <a:solidFill>
                  <a:prstClr val="white"/>
                </a:solidFill>
                <a:cs typeface="Miriam Fixed" panose="020B0509050101010101" pitchFamily="49" charset="-79"/>
              </a:rPr>
              <a:t>ЛЬГОТЫ И ГАРАНТИИ 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71A4009A-B211-4F55-A139-1CF340E653AB}"/>
              </a:ext>
            </a:extLst>
          </p:cNvPr>
          <p:cNvSpPr/>
          <p:nvPr/>
        </p:nvSpPr>
        <p:spPr>
          <a:xfrm>
            <a:off x="6668853" y="4978700"/>
            <a:ext cx="3244717" cy="8692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spc="-100" dirty="0">
                <a:solidFill>
                  <a:srgbClr val="FCC206"/>
                </a:solidFill>
                <a:cs typeface="Miriam Fixed" panose="020B0509050101010101" pitchFamily="49" charset="-79"/>
              </a:rPr>
              <a:t>8 (863) 235-15-23</a:t>
            </a:r>
          </a:p>
          <a:p>
            <a:pPr algn="ctr">
              <a:lnSpc>
                <a:spcPct val="80000"/>
              </a:lnSpc>
            </a:pPr>
            <a:r>
              <a:rPr lang="en-US" sz="2800" b="1" spc="-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iriam Fixed" panose="020B0509050101010101" pitchFamily="49" charset="-79"/>
              </a:rPr>
              <a:t>    </a:t>
            </a:r>
            <a:r>
              <a:rPr lang="ru-RU" sz="2800" b="1" spc="-4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iriam Fixed" panose="020B0509050101010101" pitchFamily="49" charset="-79"/>
              </a:rPr>
              <a:t>звони сейчас</a:t>
            </a:r>
            <a:endParaRPr lang="ru-RU" sz="2000" b="1" spc="-4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Miriam Fixed" panose="020B0509050101010101" pitchFamily="49" charset="-79"/>
            </a:endParaRPr>
          </a:p>
        </p:txBody>
      </p:sp>
      <p:pic>
        <p:nvPicPr>
          <p:cNvPr id="2053" name="Picture 5" descr="Y:\МОЛОМИН\МОЛОМИН\СВО Брошура\Элементы\Жетон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3956" y="5229200"/>
            <a:ext cx="127269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Группа 63"/>
          <p:cNvGrpSpPr/>
          <p:nvPr/>
        </p:nvGrpSpPr>
        <p:grpSpPr>
          <a:xfrm>
            <a:off x="3230803" y="2465097"/>
            <a:ext cx="3307747" cy="540025"/>
            <a:chOff x="3209893" y="3230944"/>
            <a:chExt cx="3307747" cy="540025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581764" y="3249553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кредитные и налоговые каникулы</a:t>
              </a:r>
            </a:p>
          </p:txBody>
        </p:sp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09893" y="3230944"/>
              <a:ext cx="406174" cy="3240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3234657" y="4855623"/>
            <a:ext cx="3310398" cy="824709"/>
            <a:chOff x="3226200" y="3941409"/>
            <a:chExt cx="3310398" cy="824709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3600722" y="4023103"/>
              <a:ext cx="2935876" cy="743015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бесплатный отдых детей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в летних оздоровительных лагерях</a:t>
              </a:r>
            </a:p>
          </p:txBody>
        </p:sp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26200" y="3941409"/>
              <a:ext cx="426483" cy="3402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76" name="Группа 75"/>
          <p:cNvGrpSpPr/>
          <p:nvPr/>
        </p:nvGrpSpPr>
        <p:grpSpPr>
          <a:xfrm>
            <a:off x="3226767" y="3193532"/>
            <a:ext cx="3313052" cy="575225"/>
            <a:chOff x="3195074" y="3456494"/>
            <a:chExt cx="3313052" cy="575225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3572250" y="3510303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бюджетные места для обучения детей в ВУЗах</a:t>
              </a:r>
            </a:p>
          </p:txBody>
        </p:sp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95074" y="3456494"/>
              <a:ext cx="446791" cy="3564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xmlns="" id="{AA4BB89B-32A5-4B3E-A601-82E79D582173}"/>
              </a:ext>
            </a:extLst>
          </p:cNvPr>
          <p:cNvGrpSpPr/>
          <p:nvPr/>
        </p:nvGrpSpPr>
        <p:grpSpPr>
          <a:xfrm>
            <a:off x="3235042" y="4039625"/>
            <a:ext cx="3318746" cy="574120"/>
            <a:chOff x="3205557" y="3556657"/>
            <a:chExt cx="3318746" cy="574120"/>
          </a:xfrm>
        </p:grpSpPr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xmlns="" id="{9650206B-DF0E-4F13-A4FB-1C9667D0B32E}"/>
                </a:ext>
              </a:extLst>
            </p:cNvPr>
            <p:cNvSpPr/>
            <p:nvPr/>
          </p:nvSpPr>
          <p:spPr>
            <a:xfrm>
              <a:off x="3588427" y="3609361"/>
              <a:ext cx="2935876" cy="521416"/>
            </a:xfrm>
            <a:prstGeom prst="rect">
              <a:avLst/>
            </a:prstGeom>
          </p:spPr>
          <p:txBody>
            <a:bodyPr wrap="square" lIns="36000" tIns="36000" rIns="36000" bIns="3600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бронирование рабочих мест</a:t>
              </a:r>
            </a:p>
            <a:p>
              <a:pPr>
                <a:lnSpc>
                  <a:spcPct val="80000"/>
                </a:lnSpc>
              </a:pPr>
              <a:r>
                <a:rPr lang="ru-RU" sz="1800" spc="-40" dirty="0">
                  <a:solidFill>
                    <a:srgbClr val="003399"/>
                  </a:solidFill>
                  <a:cs typeface="Miriam Fixed" panose="020B0509050101010101" pitchFamily="49" charset="-79"/>
                </a:rPr>
                <a:t>за будущими контрактниками</a:t>
              </a:r>
            </a:p>
          </p:txBody>
        </p:sp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xmlns="" id="{A5079DC7-78D9-4683-B44C-E0D00E753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205557" y="3556657"/>
              <a:ext cx="446791" cy="356400"/>
            </a:xfrm>
            <a:prstGeom prst="rect">
              <a:avLst/>
            </a:prstGeom>
            <a:effectLst>
              <a:outerShdw blurRad="50800" dist="38100" dir="2700000" sx="99000" sy="99000" algn="tl" rotWithShape="0">
                <a:prstClr val="black"/>
              </a:outerShdw>
            </a:effectLst>
          </p:spPr>
        </p:pic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9DC938B3-99BB-4DF1-AD0C-ED6626792A21}"/>
              </a:ext>
            </a:extLst>
          </p:cNvPr>
          <p:cNvSpPr/>
          <p:nvPr/>
        </p:nvSpPr>
        <p:spPr>
          <a:xfrm>
            <a:off x="3339696" y="5798386"/>
            <a:ext cx="3217919" cy="988595"/>
          </a:xfrm>
          <a:prstGeom prst="rect">
            <a:avLst/>
          </a:prstGeom>
          <a:solidFill>
            <a:srgbClr val="4B5320"/>
          </a:solidFill>
          <a:ln>
            <a:noFill/>
          </a:ln>
        </p:spPr>
        <p:txBody>
          <a:bodyPr wrap="square" lIns="36000" tIns="36000" rIns="36000" bIns="3600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FCC206"/>
                </a:solidFill>
                <a:cs typeface="Miriam Fixed" panose="020B0509050101010101" pitchFamily="49" charset="-79"/>
              </a:rPr>
              <a:t>пункт отбора </a:t>
            </a:r>
          </a:p>
          <a:p>
            <a:pPr algn="ctr">
              <a:lnSpc>
                <a:spcPct val="80000"/>
              </a:lnSpc>
            </a:pP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8 (863) 235 - 15 </a:t>
            </a:r>
            <a:r>
              <a:rPr lang="ru-RU" sz="3400" b="1" spc="-230" dirty="0">
                <a:solidFill>
                  <a:srgbClr val="FCC206"/>
                </a:solidFill>
                <a:cs typeface="Miriam Fixed" panose="020B0509050101010101" pitchFamily="49" charset="-79"/>
              </a:rPr>
              <a:t>- </a:t>
            </a:r>
            <a:r>
              <a:rPr lang="ru-RU" sz="3400" b="1" spc="-230" dirty="0">
                <a:solidFill>
                  <a:srgbClr val="FCC206"/>
                </a:solidFill>
                <a:latin typeface="+mj-lt"/>
                <a:cs typeface="Miriam Fixed" panose="020B0509050101010101" pitchFamily="49" charset="-79"/>
              </a:rPr>
              <a:t>23</a:t>
            </a:r>
          </a:p>
          <a:p>
            <a:pPr algn="ctr">
              <a:lnSpc>
                <a:spcPct val="80000"/>
              </a:lnSpc>
            </a:pP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г.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Ростов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-на-Дону, ул. </a:t>
            </a:r>
            <a:r>
              <a:rPr lang="ru-RU" sz="1600" b="1" spc="-50" dirty="0" err="1">
                <a:solidFill>
                  <a:srgbClr val="FCC206"/>
                </a:solidFill>
                <a:cs typeface="Miriam Fixed" panose="020B0509050101010101" pitchFamily="49" charset="-79"/>
              </a:rPr>
              <a:t>Оганова</a:t>
            </a:r>
            <a:r>
              <a:rPr lang="ru-RU" sz="1600" b="1" spc="-50" dirty="0">
                <a:solidFill>
                  <a:srgbClr val="FCC206"/>
                </a:solidFill>
                <a:cs typeface="Miriam Fixed" panose="020B0509050101010101" pitchFamily="49" charset="-79"/>
              </a:rPr>
              <a:t>, д. 22</a:t>
            </a:r>
          </a:p>
        </p:txBody>
      </p:sp>
    </p:spTree>
    <p:extLst>
      <p:ext uri="{BB962C8B-B14F-4D97-AF65-F5344CB8AC3E}">
        <p14:creationId xmlns:p14="http://schemas.microsoft.com/office/powerpoint/2010/main" xmlns="" val="3421970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5779</TotalTime>
  <Words>472</Words>
  <Application>Microsoft Office PowerPoint</Application>
  <PresentationFormat>Лист A4 (210x297 мм)</PresentationFormat>
  <Paragraphs>85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Тимофеев Евгений Олегович</dc:creator>
  <cp:lastModifiedBy>Школа</cp:lastModifiedBy>
  <cp:revision>252</cp:revision>
  <cp:lastPrinted>2024-02-11T14:53:58Z</cp:lastPrinted>
  <dcterms:created xsi:type="dcterms:W3CDTF">2019-12-05T06:41:56Z</dcterms:created>
  <dcterms:modified xsi:type="dcterms:W3CDTF">2024-08-19T15:07:36Z</dcterms:modified>
</cp:coreProperties>
</file>