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7" r:id="rId2"/>
  </p:sldMasterIdLst>
  <p:notesMasterIdLst>
    <p:notesMasterId r:id="rId12"/>
  </p:notesMasterIdLst>
  <p:handoutMasterIdLst>
    <p:handoutMasterId r:id="rId13"/>
  </p:handoutMasterIdLst>
  <p:sldIdLst>
    <p:sldId id="517" r:id="rId3"/>
    <p:sldId id="523" r:id="rId4"/>
    <p:sldId id="377" r:id="rId5"/>
    <p:sldId id="522" r:id="rId6"/>
    <p:sldId id="518" r:id="rId7"/>
    <p:sldId id="516" r:id="rId8"/>
    <p:sldId id="521" r:id="rId9"/>
    <p:sldId id="519" r:id="rId10"/>
    <p:sldId id="520" r:id="rId11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фанов Василий Андреевич" initials="ЕВА" lastIdx="1" clrIdx="0">
    <p:extLst>
      <p:ext uri="{19B8F6BF-5375-455C-9EA6-DF929625EA0E}">
        <p15:presenceInfo xmlns:p15="http://schemas.microsoft.com/office/powerpoint/2012/main" userId="S-1-5-21-340576085-3929279038-2991976684-151994" providerId="AD"/>
      </p:ext>
    </p:extLst>
  </p:cmAuthor>
  <p:cmAuthor id="2" name="Гаджимура Юлия Игоревна" initials="ГЮИ" lastIdx="1" clrIdx="1">
    <p:extLst>
      <p:ext uri="{19B8F6BF-5375-455C-9EA6-DF929625EA0E}">
        <p15:presenceInfo xmlns:p15="http://schemas.microsoft.com/office/powerpoint/2012/main" userId="S-1-5-21-340576085-3929279038-2991976684-93676" providerId="AD"/>
      </p:ext>
    </p:extLst>
  </p:cmAuthor>
  <p:cmAuthor id="3" name="Алаева Анна Александровна" initials="ААА" lastIdx="10" clrIdx="2">
    <p:extLst>
      <p:ext uri="{19B8F6BF-5375-455C-9EA6-DF929625EA0E}">
        <p15:presenceInfo xmlns:p15="http://schemas.microsoft.com/office/powerpoint/2012/main" userId="S-1-5-21-340576085-3929279038-2991976684-1051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22E1"/>
    <a:srgbClr val="D5F0FF"/>
    <a:srgbClr val="FFDD03"/>
    <a:srgbClr val="FF3601"/>
    <a:srgbClr val="04CF47"/>
    <a:srgbClr val="C5D7FB"/>
    <a:srgbClr val="FFD9C5"/>
    <a:srgbClr val="5FCEF2"/>
    <a:srgbClr val="598DF4"/>
    <a:srgbClr val="5B7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2" autoAdjust="0"/>
    <p:restoredTop sz="96190" autoAdjust="0"/>
  </p:normalViewPr>
  <p:slideViewPr>
    <p:cSldViewPr snapToGrid="0">
      <p:cViewPr varScale="1">
        <p:scale>
          <a:sx n="83" d="100"/>
          <a:sy n="83" d="100"/>
        </p:scale>
        <p:origin x="70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33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409A664-A720-06EC-9AA7-7948E4AB02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857F6CA-3DA3-F10A-CB9B-34A20B6325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D96C5-F5F2-4C8A-BDE9-CD2D6FDFDBA9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2711BE7-960C-5FB9-B897-B8452308B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C1583F3-C778-EAE5-0164-69EFF3D9C0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D9C69-4E76-48BA-A1C0-BD14B6A9A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60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7E530-0CBA-48EB-B17D-91110B96F5C6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04BCD-10C8-42A5-ABBA-D5D1FBF78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49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id="{34CC37E1-89DB-F54C-A285-B011317DB0C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rgbClr val="CFEAF1"/>
              </a:gs>
              <a:gs pos="0">
                <a:srgbClr val="749EB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CF463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5B42C9-D670-446A-9583-BD5571714E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513" y="431800"/>
            <a:ext cx="2414587" cy="59654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8F1A09-F41D-4488-AE6F-13277E5799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85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3609975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279901" y="1971675"/>
            <a:ext cx="7478712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214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266541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3317875" y="1971675"/>
            <a:ext cx="8440738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879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7" y="1971675"/>
            <a:ext cx="11325226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921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таблиц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7" y="4010025"/>
            <a:ext cx="11325226" cy="241458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9973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EC893C-D795-4CFC-AFF8-2309A981BD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513" y="431800"/>
            <a:ext cx="2414587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53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id="{D60555C7-2B73-3049-8C33-F281723F5299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EC893C-D795-4CFC-AFF8-2309A981BD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513" y="431800"/>
            <a:ext cx="2414587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90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id="{149720B7-F087-0D46-8716-D12F8DD5635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tx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EC893C-D795-4CFC-AFF8-2309A981BD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513" y="431800"/>
            <a:ext cx="2414587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03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4DB284-29AA-4820-BBD7-507FB00402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513" y="431800"/>
            <a:ext cx="2414587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94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576F7CF3-5215-9E41-B00F-A2467B5A406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4DB284-29AA-4820-BBD7-507FB00402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513" y="431800"/>
            <a:ext cx="2414587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9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D893A5DB-B2E0-3B4E-9B24-2C07CA7DBDEE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4DB284-29AA-4820-BBD7-507FB00402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513" y="431800"/>
            <a:ext cx="2414587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664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86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крупным показателем 1">
    <p:bg>
      <p:bgPr>
        <a:gradFill>
          <a:gsLst>
            <a:gs pos="100000">
              <a:schemeClr val="accent2"/>
            </a:gs>
            <a:gs pos="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0C1A66E-447C-497E-B791-484EC723AC3C}"/>
              </a:ext>
            </a:extLst>
          </p:cNvPr>
          <p:cNvCxnSpPr/>
          <p:nvPr userDrawn="1"/>
        </p:nvCxnSpPr>
        <p:spPr>
          <a:xfrm>
            <a:off x="433388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:a16="http://schemas.microsoft.com/office/drawing/2014/main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49" y="1971675"/>
            <a:ext cx="5554662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0" y="1743075"/>
            <a:ext cx="5554662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F859D6E-70E9-4228-98FB-67588EF512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388" y="431800"/>
            <a:ext cx="1266826" cy="316707"/>
          </a:xfrm>
          <a:prstGeom prst="rect">
            <a:avLst/>
          </a:prstGeom>
        </p:spPr>
      </p:pic>
      <p:sp>
        <p:nvSpPr>
          <p:cNvPr id="16" name="Текст 7">
            <a:extLst>
              <a:ext uri="{FF2B5EF4-FFF2-40B4-BE49-F238E27FC236}">
                <a16:creationId xmlns:a16="http://schemas.microsoft.com/office/drawing/2014/main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88" y="3838574"/>
            <a:ext cx="5554662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</p:spTree>
    <p:extLst>
      <p:ext uri="{BB962C8B-B14F-4D97-AF65-F5344CB8AC3E}">
        <p14:creationId xmlns:p14="http://schemas.microsoft.com/office/powerpoint/2010/main" val="14053001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крупным показателем 2">
    <p:bg>
      <p:bgPr>
        <a:gradFill>
          <a:gsLst>
            <a:gs pos="100000">
              <a:schemeClr val="accent6"/>
            </a:gs>
            <a:gs pos="0">
              <a:schemeClr val="accent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0C1A66E-447C-497E-B791-484EC723AC3C}"/>
              </a:ext>
            </a:extLst>
          </p:cNvPr>
          <p:cNvCxnSpPr/>
          <p:nvPr userDrawn="1"/>
        </p:nvCxnSpPr>
        <p:spPr>
          <a:xfrm>
            <a:off x="433388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:a16="http://schemas.microsoft.com/office/drawing/2014/main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49" y="1971675"/>
            <a:ext cx="5554662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0" y="1743075"/>
            <a:ext cx="5554662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F859D6E-70E9-4228-98FB-67588EF512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388" y="431800"/>
            <a:ext cx="1266826" cy="316707"/>
          </a:xfrm>
          <a:prstGeom prst="rect">
            <a:avLst/>
          </a:prstGeom>
        </p:spPr>
      </p:pic>
      <p:sp>
        <p:nvSpPr>
          <p:cNvPr id="16" name="Текст 7">
            <a:extLst>
              <a:ext uri="{FF2B5EF4-FFF2-40B4-BE49-F238E27FC236}">
                <a16:creationId xmlns:a16="http://schemas.microsoft.com/office/drawing/2014/main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88" y="3838574"/>
            <a:ext cx="5554662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</p:spTree>
    <p:extLst>
      <p:ext uri="{BB962C8B-B14F-4D97-AF65-F5344CB8AC3E}">
        <p14:creationId xmlns:p14="http://schemas.microsoft.com/office/powerpoint/2010/main" val="2358235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4743" y="3844925"/>
            <a:ext cx="5770563" cy="2636838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Пункт приема корреспонденции: </a:t>
            </a:r>
          </a:p>
          <a:p>
            <a:pPr lvl="0"/>
            <a:r>
              <a:rPr lang="ru-RU" dirty="0"/>
              <a:t>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Спасибо </a:t>
            </a:r>
          </a:p>
          <a:p>
            <a:pPr lvl="0"/>
            <a:r>
              <a:rPr lang="ru-RU" dirty="0"/>
              <a:t>за внимание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A5C40E-F195-4350-B935-ADE7C8F729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513" y="431800"/>
            <a:ext cx="2414587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648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3389" y="4178299"/>
            <a:ext cx="11325224" cy="2303463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Служба по защите прав потребителей </a:t>
            </a:r>
          </a:p>
          <a:p>
            <a:pPr lvl="0"/>
            <a:r>
              <a:rPr lang="ru-RU" dirty="0"/>
              <a:t>финансовых услуг и миноритарных акционеров</a:t>
            </a:r>
          </a:p>
          <a:p>
            <a:pPr lvl="0"/>
            <a:r>
              <a:rPr lang="ru-RU" dirty="0"/>
              <a:t>Пункт приема корреспонденции: 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2FD43A-C81A-4B12-B731-C0200E4E9C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513" y="431800"/>
            <a:ext cx="2414587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376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5623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 slide">
    <p:bg>
      <p:bgPr>
        <a:solidFill>
          <a:srgbClr val="739C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960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16538" y="805814"/>
            <a:ext cx="6875462" cy="5246372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66158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1504A-FCCA-4D99-A5A8-1D5E15E10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F134B3-A305-4968-A757-F2D659EEB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8DD575-4615-4E75-AB48-C1CB1DFAB0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084E00-7EE9-4363-A6C2-6A0786821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6FD40D-B1A6-48ED-86BA-DA2A0C3C7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1966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82531-7447-49B5-ADF9-2E1D08DD8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6770E6-F2F2-4477-A05E-49BBA2816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D78970-CDCB-41AD-A3A3-791C46CD26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88BF0D-1E25-4757-94A6-8B31FBA6C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D2FD6A-75AD-4A65-9AE5-1FB016485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9688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84BA9-E11A-4055-BA5E-CDCA770DD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724696-0001-4BBB-847A-DABF91712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3D560E-C5DF-43E9-9DB2-81AFA62B23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2FB4CF-632C-4C31-855D-18478185E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09079D-B862-4EF4-8AC3-2499AA82B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0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034FDA-1347-4EEF-9C65-04C902D6D5B9}"/>
              </a:ext>
            </a:extLst>
          </p:cNvPr>
          <p:cNvSpPr txBox="1"/>
          <p:nvPr userDrawn="1"/>
        </p:nvSpPr>
        <p:spPr bwMode="auto">
          <a:xfrm>
            <a:off x="2436940" y="474345"/>
            <a:ext cx="2418273" cy="201274"/>
          </a:xfrm>
          <a:prstGeom prst="rect">
            <a:avLst/>
          </a:prstGeom>
          <a:noFill/>
        </p:spPr>
        <p:txBody>
          <a:bodyPr wrap="none" lIns="72000" tIns="0" rIns="7200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100" normalizeH="0" baseline="0" noProof="0" dirty="0">
                <a:ln>
                  <a:noFill/>
                </a:ln>
                <a:solidFill>
                  <a:schemeClr val="tx1">
                    <a:alpha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«Финансовая грамотность»</a:t>
            </a:r>
            <a:endParaRPr kumimoji="0" lang="fr-FR" sz="1200" b="0" i="0" u="none" strike="noStrike" kern="1200" cap="none" spc="100" normalizeH="0" baseline="0" noProof="0" dirty="0">
              <a:ln>
                <a:noFill/>
              </a:ln>
              <a:solidFill>
                <a:schemeClr val="tx1">
                  <a:alpha val="50000"/>
                </a:schemeClr>
              </a:solidFill>
              <a:effectLst/>
              <a:uLnTx/>
              <a:uFillTx/>
              <a:latin typeface="+mn-lt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68B1E1-610F-48ED-8389-6A932331D947}"/>
              </a:ext>
            </a:extLst>
          </p:cNvPr>
          <p:cNvSpPr txBox="1"/>
          <p:nvPr userDrawn="1"/>
        </p:nvSpPr>
        <p:spPr bwMode="auto">
          <a:xfrm>
            <a:off x="4935892" y="474345"/>
            <a:ext cx="1160108" cy="201274"/>
          </a:xfrm>
          <a:prstGeom prst="rect">
            <a:avLst/>
          </a:prstGeom>
          <a:noFill/>
        </p:spPr>
        <p:txBody>
          <a:bodyPr wrap="none" lIns="72000" tIns="0" rIns="7200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100" normalizeH="0" baseline="0" noProof="0" dirty="0">
                <a:ln>
                  <a:noFill/>
                </a:ln>
                <a:solidFill>
                  <a:schemeClr val="tx1">
                    <a:alpha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онлайн-курс</a:t>
            </a:r>
            <a:endParaRPr kumimoji="0" lang="fr-FR" sz="1200" b="0" i="0" u="none" strike="noStrike" kern="1200" cap="none" spc="100" normalizeH="0" baseline="0" noProof="0" dirty="0">
              <a:ln>
                <a:noFill/>
              </a:ln>
              <a:solidFill>
                <a:schemeClr val="tx1">
                  <a:alpha val="50000"/>
                </a:schemeClr>
              </a:solidFill>
              <a:effectLst/>
              <a:uLnTx/>
              <a:uFillTx/>
              <a:latin typeface="+mn-lt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1234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2A233-0191-4710-88E4-97FDC5137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9AA7BA-1A26-4DE1-9C6B-547570475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044632-B595-46A7-B3EF-AE02829A0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D2E683-4900-42C9-9142-285950F5E5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6F027D-6931-4A95-A030-2EE5F9D90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5BE465-EA84-40C2-8546-15D657E48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3724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3752DB-8D0B-455A-AB9E-C88D99874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894FF1-98A7-463D-87DD-A93F40E3A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C2A04C-EFA9-4C5F-B459-78F366493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721456-9378-4D65-AEFE-D2F0AC5473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374B724-83AB-41B1-9AEE-4F1667C16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CEEC26B-DCB7-4339-A605-2E158CBBE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EC25679-4D2E-4AD3-B65D-CDE9FA397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CFCF48-FAB4-4C0D-A9BA-C9B941DF4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5266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D49AAC-4E22-4937-AB91-8B3868C99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B77610C-1888-46D3-B8EC-62B01142EE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E239C5-5850-47DA-97F2-9C3E06899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B00B35-1733-4575-9E06-B91E76D2A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391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D64B69-4B3B-49BE-A0E9-450F363A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6F67BE5-2060-411D-8986-4B8006A05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C8E1967-71BC-4689-9B85-33A4D419B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784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65502-4103-4784-B04F-F568BFC9A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7D5BC8-CA97-4F36-A0DD-E15193D98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4FD56F-48AC-4A3A-A1A0-78AD07AC4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B946F5-428B-4389-9DDA-5AF6C4E99A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B738BA-2204-4684-B154-E5326C83A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282175-DAC1-4717-ADEF-58E872A71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905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97C01-4169-4050-A0E2-04B03210E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A4B3410-E8EE-4396-A44D-6C68AA4235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4CA039-41B4-43BB-8429-BD3028A90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2F2229-33D2-4BF5-AB06-B370E64DE3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A498F1-A658-48D9-9262-3E91FC51A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3A2B51-FF60-424C-91FA-382EA946B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5225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ABE92B-6290-4107-A74B-E6C5A193C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C2B3F2-83B4-43A1-9708-D0664484C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CDD35A-5D42-44E1-BF16-F8F24C47E4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F8E9A8-A017-4566-9A27-083DF4BD8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7271C5-0978-437F-9CB6-0151F82A4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622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5A30F98-AF65-4166-86DA-8F12EFD670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F591FD0-4947-4C06-A46B-B5080B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3798F3-8A5E-4DBC-B0A2-B8DF8FFBE5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B0777A-AAE7-4FA4-9AA4-12D801D79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9203FE-3CCE-440A-BA96-0BA55EE8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13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зисы в 4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7">
            <a:extLst>
              <a:ext uri="{FF2B5EF4-FFF2-40B4-BE49-F238E27FC236}">
                <a16:creationId xmlns:a16="http://schemas.microsoft.com/office/drawing/2014/main" id="{19A166C2-0FC5-4C62-B1C8-A2E9D3DA35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17875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id="{7DF90D02-C38A-4C8E-BE27-B09AFCC1C4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50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FDC2D01E-6E23-46AF-88FD-5810F4C0FE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0025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id="{8CD2E874-F798-449B-AF52-6E51992865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3388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9" name="Текст 7">
            <a:extLst>
              <a:ext uri="{FF2B5EF4-FFF2-40B4-BE49-F238E27FC236}">
                <a16:creationId xmlns:a16="http://schemas.microsoft.com/office/drawing/2014/main" id="{8D8FCC09-FB67-4021-814D-A90AB3AA44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7875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F12346B4-8A43-495A-AB40-34684AAD88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3950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5159B785-97A0-4186-AABD-4FE1A5BAF4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90025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9053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555466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3951" y="1971675"/>
            <a:ext cx="5554659" cy="4452938"/>
          </a:xfrm>
          <a:solidFill>
            <a:schemeClr val="bg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193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4942103"/>
            <a:ext cx="5554662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1" y="1971675"/>
            <a:ext cx="5554659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7" name="Текст 7">
            <a:extLst>
              <a:ext uri="{FF2B5EF4-FFF2-40B4-BE49-F238E27FC236}">
                <a16:creationId xmlns:a16="http://schemas.microsoft.com/office/drawing/2014/main" id="{F2786F94-0219-4D50-AE47-BFADD00557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47" y="4942103"/>
            <a:ext cx="5554662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9">
            <a:extLst>
              <a:ext uri="{FF2B5EF4-FFF2-40B4-BE49-F238E27FC236}">
                <a16:creationId xmlns:a16="http://schemas.microsoft.com/office/drawing/2014/main" id="{08194C61-3908-4D9E-ADA8-AD85B6B49F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3950" y="1971675"/>
            <a:ext cx="5554659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91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4942103"/>
            <a:ext cx="3609974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2" y="1971675"/>
            <a:ext cx="3609972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DCBD97CA-2B21-43E5-B3A6-4E3A6887B7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9900" y="4942103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9BB48594-CDF5-4760-829E-7067E397D5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79904" y="1971675"/>
            <a:ext cx="3633784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8EDE3255-D331-473E-9F80-45DF45BC78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4820" y="4942103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988FBD5B-1F8B-4DA1-9167-A98867F784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4824" y="1971675"/>
            <a:ext cx="3633784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09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ое изображение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A0A68313-7CA3-4A32-A17E-CB916613E0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388" y="3990975"/>
            <a:ext cx="11325225" cy="2435225"/>
          </a:xfrm>
          <a:solidFill>
            <a:schemeClr val="bg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5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4591050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203950" y="1971675"/>
            <a:ext cx="2674938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9" name="Диаграмма 3">
            <a:extLst>
              <a:ext uri="{FF2B5EF4-FFF2-40B4-BE49-F238E27FC236}">
                <a16:creationId xmlns:a16="http://schemas.microsoft.com/office/drawing/2014/main" id="{167A4ACF-9947-4AF0-89F5-3536622AB2A3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090025" y="1971675"/>
            <a:ext cx="2668586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08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F56CF-2AEF-4193-83AF-48D8AA39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87" y="1107506"/>
            <a:ext cx="11325225" cy="6069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EABFE4-ED0F-4CD1-9EC3-8D558C175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153" y="1975652"/>
            <a:ext cx="11320460" cy="27614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5DE65F-AEC4-42F8-AE14-6CFCF7F12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7438" y="431800"/>
            <a:ext cx="8439150" cy="324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Колонтитул раздела или подраздела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8F2AC6-6672-44E2-A8A9-32EB81226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CB045B0-C148-4BCB-A129-CADC19CDA1E7}"/>
              </a:ext>
            </a:extLst>
          </p:cNvPr>
          <p:cNvCxnSpPr/>
          <p:nvPr userDrawn="1"/>
        </p:nvCxnSpPr>
        <p:spPr>
          <a:xfrm>
            <a:off x="433388" y="866775"/>
            <a:ext cx="1132522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8C4910-12A5-47A1-A219-F6CDF997B2AA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33388" y="431800"/>
            <a:ext cx="1266826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58" r:id="rId2"/>
    <p:sldLayoutId id="2147483679" r:id="rId3"/>
    <p:sldLayoutId id="2147483657" r:id="rId4"/>
    <p:sldLayoutId id="2147483650" r:id="rId5"/>
    <p:sldLayoutId id="2147483651" r:id="rId6"/>
    <p:sldLayoutId id="2147483652" r:id="rId7"/>
    <p:sldLayoutId id="2147483669" r:id="rId8"/>
    <p:sldLayoutId id="2147483653" r:id="rId9"/>
    <p:sldLayoutId id="2147483654" r:id="rId10"/>
    <p:sldLayoutId id="2147483655" r:id="rId11"/>
    <p:sldLayoutId id="2147483656" r:id="rId12"/>
    <p:sldLayoutId id="2147483668" r:id="rId13"/>
    <p:sldLayoutId id="2147483662" r:id="rId14"/>
    <p:sldLayoutId id="2147483673" r:id="rId15"/>
    <p:sldLayoutId id="2147483674" r:id="rId16"/>
    <p:sldLayoutId id="2147483663" r:id="rId17"/>
    <p:sldLayoutId id="2147483675" r:id="rId18"/>
    <p:sldLayoutId id="2147483676" r:id="rId19"/>
    <p:sldLayoutId id="2147483666" r:id="rId20"/>
    <p:sldLayoutId id="2147483667" r:id="rId21"/>
    <p:sldLayoutId id="2147483664" r:id="rId22"/>
    <p:sldLayoutId id="2147483665" r:id="rId23"/>
    <p:sldLayoutId id="2147483683" r:id="rId24"/>
    <p:sldLayoutId id="2147483684" r:id="rId25"/>
    <p:sldLayoutId id="2147483686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7" userDrawn="1">
          <p15:clr>
            <a:srgbClr val="F26B43"/>
          </p15:clr>
        </p15:guide>
        <p15:guide id="2" pos="7407" userDrawn="1">
          <p15:clr>
            <a:srgbClr val="F26B43"/>
          </p15:clr>
        </p15:guide>
        <p15:guide id="3" pos="273" userDrawn="1">
          <p15:clr>
            <a:srgbClr val="F26B43"/>
          </p15:clr>
        </p15:guide>
        <p15:guide id="4" orient="horz" pos="272" userDrawn="1">
          <p15:clr>
            <a:srgbClr val="F26B43"/>
          </p15:clr>
        </p15:guide>
        <p15:guide id="5" pos="879" userDrawn="1">
          <p15:clr>
            <a:srgbClr val="F26B43"/>
          </p15:clr>
        </p15:guide>
        <p15:guide id="6" pos="741" userDrawn="1">
          <p15:clr>
            <a:srgbClr val="F26B43"/>
          </p15:clr>
        </p15:guide>
        <p15:guide id="7" pos="1368" userDrawn="1">
          <p15:clr>
            <a:srgbClr val="F26B43"/>
          </p15:clr>
        </p15:guide>
        <p15:guide id="8" pos="1485" userDrawn="1">
          <p15:clr>
            <a:srgbClr val="F26B43"/>
          </p15:clr>
        </p15:guide>
        <p15:guide id="9" pos="1952" userDrawn="1">
          <p15:clr>
            <a:srgbClr val="F26B43"/>
          </p15:clr>
        </p15:guide>
        <p15:guide id="10" pos="2090" userDrawn="1">
          <p15:clr>
            <a:srgbClr val="F26B43"/>
          </p15:clr>
        </p15:guide>
        <p15:guide id="11" pos="2547" userDrawn="1">
          <p15:clr>
            <a:srgbClr val="F26B43"/>
          </p15:clr>
        </p15:guide>
        <p15:guide id="12" pos="2696" userDrawn="1">
          <p15:clr>
            <a:srgbClr val="F26B43"/>
          </p15:clr>
        </p15:guide>
        <p15:guide id="13" pos="3165" userDrawn="1">
          <p15:clr>
            <a:srgbClr val="F26B43"/>
          </p15:clr>
        </p15:guide>
        <p15:guide id="14" pos="3300" userDrawn="1">
          <p15:clr>
            <a:srgbClr val="F26B43"/>
          </p15:clr>
        </p15:guide>
        <p15:guide id="15" pos="3772" userDrawn="1">
          <p15:clr>
            <a:srgbClr val="F26B43"/>
          </p15:clr>
        </p15:guide>
        <p15:guide id="16" pos="3908" userDrawn="1">
          <p15:clr>
            <a:srgbClr val="F26B43"/>
          </p15:clr>
        </p15:guide>
        <p15:guide id="17" pos="4377" userDrawn="1">
          <p15:clr>
            <a:srgbClr val="F26B43"/>
          </p15:clr>
        </p15:guide>
        <p15:guide id="18" pos="4512" userDrawn="1">
          <p15:clr>
            <a:srgbClr val="F26B43"/>
          </p15:clr>
        </p15:guide>
        <p15:guide id="19" pos="4985" userDrawn="1">
          <p15:clr>
            <a:srgbClr val="F26B43"/>
          </p15:clr>
        </p15:guide>
        <p15:guide id="20" pos="5118" userDrawn="1">
          <p15:clr>
            <a:srgbClr val="F26B43"/>
          </p15:clr>
        </p15:guide>
        <p15:guide id="21" pos="5589" userDrawn="1">
          <p15:clr>
            <a:srgbClr val="F26B43"/>
          </p15:clr>
        </p15:guide>
        <p15:guide id="22" pos="5726" userDrawn="1">
          <p15:clr>
            <a:srgbClr val="F26B43"/>
          </p15:clr>
        </p15:guide>
        <p15:guide id="23" pos="6195" userDrawn="1">
          <p15:clr>
            <a:srgbClr val="F26B43"/>
          </p15:clr>
        </p15:guide>
        <p15:guide id="24" pos="6332" userDrawn="1">
          <p15:clr>
            <a:srgbClr val="F26B43"/>
          </p15:clr>
        </p15:guide>
        <p15:guide id="25" pos="6801" userDrawn="1">
          <p15:clr>
            <a:srgbClr val="F26B43"/>
          </p15:clr>
        </p15:guide>
        <p15:guide id="26" pos="6938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orient="horz" pos="696" userDrawn="1">
          <p15:clr>
            <a:srgbClr val="F26B43"/>
          </p15:clr>
        </p15:guide>
        <p15:guide id="29" orient="horz" pos="1242" userDrawn="1">
          <p15:clr>
            <a:srgbClr val="F26B43"/>
          </p15:clr>
        </p15:guide>
        <p15:guide id="30" orient="horz" pos="10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B35FD4-61EF-46DF-985B-E5D2C0301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A0CC32-C56E-4649-B7A8-57618115E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6A8DEC-E879-4F79-B03B-58E538CE06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80C16-3F29-4306-AC7C-CED54E4C914E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9CBDB2-882A-47EC-A50C-8D5CB33CC0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279FD4-F32B-49AC-986F-2558B699A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01D20-D14B-4CC8-9703-832FC67E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177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5" Type="http://schemas.openxmlformats.org/officeDocument/2006/relationships/image" Target="../media/image21.png"/><Relationship Id="rId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sv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>
            <a:extLst>
              <a:ext uri="{FF2B5EF4-FFF2-40B4-BE49-F238E27FC236}">
                <a16:creationId xmlns:a16="http://schemas.microsoft.com/office/drawing/2014/main" id="{CBEDB489-6493-E5EC-4F59-3CA07B106045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D5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2F84FEDD-6CBA-9D87-E2E3-C3FB3588D56F}"/>
              </a:ext>
            </a:extLst>
          </p:cNvPr>
          <p:cNvSpPr/>
          <p:nvPr/>
        </p:nvSpPr>
        <p:spPr>
          <a:xfrm>
            <a:off x="6685" y="0"/>
            <a:ext cx="4064000" cy="6858000"/>
          </a:xfrm>
          <a:prstGeom prst="rect">
            <a:avLst/>
          </a:prstGeom>
          <a:solidFill>
            <a:srgbClr val="1F2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E3ED2CF8-EF26-9CC5-7060-0F299F8A1D1D}"/>
              </a:ext>
            </a:extLst>
          </p:cNvPr>
          <p:cNvSpPr/>
          <p:nvPr/>
        </p:nvSpPr>
        <p:spPr>
          <a:xfrm>
            <a:off x="433388" y="-1"/>
            <a:ext cx="3630611" cy="6857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bg1"/>
                </a:solidFill>
                <a:latin typeface="+mj-lt"/>
                <a:ea typeface="Cera Pro Regular" pitchFamily="34" charset="-122"/>
                <a:cs typeface="Cera Pro Regular" pitchFamily="34" charset="-120"/>
              </a:rPr>
              <a:t>Онлайн-курс </a:t>
            </a:r>
            <a:r>
              <a:rPr lang="ru-RU" sz="2400" dirty="0">
                <a:solidFill>
                  <a:schemeClr val="bg1"/>
                </a:solidFill>
                <a:latin typeface="+mj-lt"/>
                <a:ea typeface="Cera Pro Regular" pitchFamily="34" charset="-122"/>
                <a:cs typeface="Cera Pro Regular" pitchFamily="34" charset="-120"/>
              </a:rPr>
              <a:t>по финансовой грамотности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+mj-lt"/>
                <a:ea typeface="Cera Pro Regular" pitchFamily="34" charset="-122"/>
                <a:cs typeface="Cera Pro Regular" pitchFamily="34" charset="-120"/>
              </a:rPr>
              <a:t>для взрослых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+mj-lt"/>
                <a:ea typeface="Cera Pro Regular" pitchFamily="34" charset="-122"/>
                <a:cs typeface="Cera Pro Regular" pitchFamily="34" charset="-120"/>
              </a:rPr>
              <a:t>от Банка России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2295F4E-F292-B460-2E3F-64D633544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88" y="461027"/>
            <a:ext cx="1345536" cy="33638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0C3E1EA-BB4A-9E50-66D8-6CA774D1ABC0}"/>
              </a:ext>
            </a:extLst>
          </p:cNvPr>
          <p:cNvSpPr/>
          <p:nvPr/>
        </p:nvSpPr>
        <p:spPr>
          <a:xfrm>
            <a:off x="4063999" y="1047195"/>
            <a:ext cx="8128001" cy="4763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0" rIns="360000" bIns="360000" rtlCol="0" anchor="t"/>
          <a:lstStyle/>
          <a:p>
            <a:endParaRPr lang="en-US" sz="14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7504CA-F940-4F8A-A1CF-5D294F8AA9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954" y="5299986"/>
            <a:ext cx="1080000" cy="108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1EB25D-8760-4444-8ED1-31F3013818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891" y="5299986"/>
            <a:ext cx="1080000" cy="108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22C7F0-707B-4EAC-8C4E-E85BB9DFE8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359" y="5299986"/>
            <a:ext cx="1080000" cy="108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0347D97-6BFC-4090-80E7-5D34B00DE3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423" y="5299986"/>
            <a:ext cx="1080000" cy="1080000"/>
          </a:xfrm>
          <a:prstGeom prst="rect">
            <a:avLst/>
          </a:prstGeom>
        </p:spPr>
      </p:pic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C4B5ABA6-3B49-4553-B25A-34EDA207AEBE}"/>
              </a:ext>
            </a:extLst>
          </p:cNvPr>
          <p:cNvGrpSpPr/>
          <p:nvPr/>
        </p:nvGrpSpPr>
        <p:grpSpPr>
          <a:xfrm>
            <a:off x="5102359" y="507195"/>
            <a:ext cx="5977595" cy="1080000"/>
            <a:chOff x="5102359" y="507195"/>
            <a:chExt cx="5977595" cy="1080000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92DF3DB2-560F-4234-B568-6AA886CC1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2359" y="507195"/>
              <a:ext cx="1080000" cy="1080000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524FFF7E-0261-44CE-9EF3-920002693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9954" y="507195"/>
              <a:ext cx="1080000" cy="1080000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6C5013AF-2661-490B-9DDB-BCF1D82B1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7423" y="507195"/>
              <a:ext cx="1080000" cy="1080000"/>
            </a:xfrm>
            <a:prstGeom prst="rect">
              <a:avLst/>
            </a:prstGeom>
          </p:spPr>
        </p:pic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0A91F1B1-75B2-4F30-96AC-DE3AE9B31290}"/>
                </a:ext>
              </a:extLst>
            </p:cNvPr>
            <p:cNvGrpSpPr/>
            <p:nvPr/>
          </p:nvGrpSpPr>
          <p:grpSpPr>
            <a:xfrm>
              <a:off x="6734891" y="507195"/>
              <a:ext cx="1080000" cy="1080000"/>
              <a:chOff x="6588188" y="507195"/>
              <a:chExt cx="1080000" cy="1080000"/>
            </a:xfrm>
          </p:grpSpPr>
          <p:sp>
            <p:nvSpPr>
              <p:cNvPr id="25" name="Овал 24">
                <a:extLst>
                  <a:ext uri="{FF2B5EF4-FFF2-40B4-BE49-F238E27FC236}">
                    <a16:creationId xmlns:a16="http://schemas.microsoft.com/office/drawing/2014/main" id="{26DB5CE2-A3BA-4306-906D-A1C757B5E79D}"/>
                  </a:ext>
                </a:extLst>
              </p:cNvPr>
              <p:cNvSpPr/>
              <p:nvPr/>
            </p:nvSpPr>
            <p:spPr>
              <a:xfrm>
                <a:off x="6588188" y="507195"/>
                <a:ext cx="1080000" cy="108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6" name="Рисунок 25">
                <a:extLst>
                  <a:ext uri="{FF2B5EF4-FFF2-40B4-BE49-F238E27FC236}">
                    <a16:creationId xmlns:a16="http://schemas.microsoft.com/office/drawing/2014/main" id="{BFDF8944-0D3B-4E52-AC57-15ABFFA265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88188" y="507195"/>
                <a:ext cx="1080000" cy="1080000"/>
              </a:xfrm>
              <a:prstGeom prst="rect">
                <a:avLst/>
              </a:prstGeom>
            </p:spPr>
          </p:pic>
        </p:grpSp>
      </p:grpSp>
      <p:sp>
        <p:nvSpPr>
          <p:cNvPr id="2" name="TextBox 1"/>
          <p:cNvSpPr txBox="1"/>
          <p:nvPr/>
        </p:nvSpPr>
        <p:spPr>
          <a:xfrm>
            <a:off x="4751462" y="2273181"/>
            <a:ext cx="69135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«Практичные финансы: от знаний к действиям»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853882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127">
            <a:extLst>
              <a:ext uri="{FF2B5EF4-FFF2-40B4-BE49-F238E27FC236}">
                <a16:creationId xmlns:a16="http://schemas.microsoft.com/office/drawing/2014/main" id="{35C84AB6-E5D4-165E-5BED-69ADF8A7C606}"/>
              </a:ext>
            </a:extLst>
          </p:cNvPr>
          <p:cNvSpPr txBox="1"/>
          <p:nvPr/>
        </p:nvSpPr>
        <p:spPr>
          <a:xfrm>
            <a:off x="1343025" y="1175409"/>
            <a:ext cx="5944466" cy="10833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4400" b="1" dirty="0">
                <a:latin typeface="+mj-lt"/>
                <a:ea typeface="Bebas Neue" charset="0"/>
                <a:cs typeface="Bebas Neue" charset="0"/>
              </a:rPr>
              <a:t>Почему это нужно</a:t>
            </a:r>
            <a:br>
              <a:rPr lang="ru-RU" sz="4400" b="1" dirty="0">
                <a:latin typeface="+mj-lt"/>
                <a:ea typeface="Bebas Neue" charset="0"/>
                <a:cs typeface="Bebas Neue" charset="0"/>
              </a:rPr>
            </a:br>
            <a:r>
              <a:rPr lang="ru-RU" sz="4400" b="1" dirty="0">
                <a:latin typeface="+mj-lt"/>
                <a:ea typeface="Bebas Neue" charset="0"/>
                <a:cs typeface="Bebas Neue" charset="0"/>
              </a:rPr>
              <a:t>работодателю?</a:t>
            </a:r>
            <a:endParaRPr lang="en-US" sz="4400" b="1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3961" y="472086"/>
            <a:ext cx="8782381" cy="606994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«Практичные финансы: от знаний к действиям»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5" name="Номер слайда 3">
            <a:extLst>
              <a:ext uri="{FF2B5EF4-FFF2-40B4-BE49-F238E27FC236}">
                <a16:creationId xmlns:a16="http://schemas.microsoft.com/office/drawing/2014/main" id="{1249DE54-1565-22D3-E002-F99A6DA43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2</a:t>
            </a:fld>
            <a:endParaRPr lang="ru-RU" dirty="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579D05F1-D27D-4C1E-A166-F2A78F725AD6}"/>
              </a:ext>
            </a:extLst>
          </p:cNvPr>
          <p:cNvSpPr/>
          <p:nvPr/>
        </p:nvSpPr>
        <p:spPr>
          <a:xfrm>
            <a:off x="1359957" y="3521918"/>
            <a:ext cx="2592000" cy="2592000"/>
          </a:xfrm>
          <a:prstGeom prst="rect">
            <a:avLst/>
          </a:prstGeom>
          <a:solidFill>
            <a:srgbClr val="04C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044000" rIns="144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Забота о сотрудниках</a:t>
            </a:r>
            <a:r>
              <a:rPr lang="en-US" b="1" dirty="0">
                <a:solidFill>
                  <a:prstClr val="white"/>
                </a:solidFill>
              </a:rPr>
              <a:t/>
            </a:r>
            <a:br>
              <a:rPr lang="en-US" b="1" dirty="0">
                <a:solidFill>
                  <a:prstClr val="white"/>
                </a:solidFill>
              </a:rPr>
            </a:br>
            <a:r>
              <a:rPr lang="ru-RU" b="1" dirty="0">
                <a:solidFill>
                  <a:prstClr val="white"/>
                </a:solidFill>
              </a:rPr>
              <a:t>и социальная ответственность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1DD5B5D-CA65-4833-83BE-C8CB625DA554}"/>
              </a:ext>
            </a:extLst>
          </p:cNvPr>
          <p:cNvSpPr/>
          <p:nvPr/>
        </p:nvSpPr>
        <p:spPr>
          <a:xfrm>
            <a:off x="3953179" y="2857730"/>
            <a:ext cx="2592000" cy="2592000"/>
          </a:xfrm>
          <a:prstGeom prst="rect">
            <a:avLst/>
          </a:prstGeom>
          <a:solidFill>
            <a:srgbClr val="1F2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044000" rIns="144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Повышение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/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лояльности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/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сотрудников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7869506B-B4EA-4564-A9A7-AB0C89185240}"/>
              </a:ext>
            </a:extLst>
          </p:cNvPr>
          <p:cNvSpPr/>
          <p:nvPr/>
        </p:nvSpPr>
        <p:spPr>
          <a:xfrm>
            <a:off x="6546401" y="2193543"/>
            <a:ext cx="2592000" cy="2592000"/>
          </a:xfrm>
          <a:prstGeom prst="rect">
            <a:avLst/>
          </a:prstGeom>
          <a:solidFill>
            <a:srgbClr val="04C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936000" rIns="144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Развитие навыков планирования и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/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целеполагания у сотрудников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D7F0F2E2-932E-4990-B5B6-53B91C049195}"/>
              </a:ext>
            </a:extLst>
          </p:cNvPr>
          <p:cNvSpPr/>
          <p:nvPr/>
        </p:nvSpPr>
        <p:spPr>
          <a:xfrm>
            <a:off x="9128736" y="1529356"/>
            <a:ext cx="2592000" cy="2592000"/>
          </a:xfrm>
          <a:prstGeom prst="rect">
            <a:avLst/>
          </a:prstGeom>
          <a:solidFill>
            <a:srgbClr val="FF3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044000" rIns="144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Повышение уровня жизни населения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/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региона присутствия компании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8AB7B9-5389-40B3-BAE4-FCA6FFAE6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9849" y="2371894"/>
            <a:ext cx="545103" cy="5451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80EC1F-7445-42C4-89F0-4BE85E5E9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080" y="3181009"/>
            <a:ext cx="536197" cy="49598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EF51C4-0E18-4A92-BEAD-D04D9504F6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7966" y="3873365"/>
            <a:ext cx="495982" cy="49598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C07822-3444-43BB-90FC-AD3FA202B5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9854" y="1790758"/>
            <a:ext cx="529763" cy="59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36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1ED355F-7A6B-4F70-401E-EDC4302DB865}"/>
              </a:ext>
            </a:extLst>
          </p:cNvPr>
          <p:cNvSpPr/>
          <p:nvPr/>
        </p:nvSpPr>
        <p:spPr>
          <a:xfrm>
            <a:off x="971718" y="707830"/>
            <a:ext cx="10229709" cy="4763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0" rIns="360000" bIns="360000" rtlCol="0" anchor="t"/>
          <a:lstStyle/>
          <a:p>
            <a:endParaRPr lang="en-US" sz="14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9E13AD3-AE1E-4AF1-9D60-407CD80D8E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544" y="4429902"/>
            <a:ext cx="1290550" cy="24280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CB904E-90D4-0187-A8E6-16F0559D2784}"/>
              </a:ext>
            </a:extLst>
          </p:cNvPr>
          <p:cNvSpPr txBox="1"/>
          <p:nvPr/>
        </p:nvSpPr>
        <p:spPr>
          <a:xfrm>
            <a:off x="1203657" y="1113488"/>
            <a:ext cx="9633856" cy="32501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lvl="0" algn="ctr">
              <a:lnSpc>
                <a:spcPct val="110000"/>
              </a:lnSpc>
              <a:defRPr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Курс поможет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изучить основы финансовой грамотности легко и просто. Задания курса основаны на реальных жизненных ситуациях. Сотрудники научатся грамотнее управлять личным бюджетом, распознавать мошеннические схемы и ощущать большую уверенность в своем будущем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ctr">
              <a:lnSpc>
                <a:spcPct val="110000"/>
              </a:lnSpc>
              <a:defRPr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10000"/>
              </a:lnSpc>
              <a:defRPr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Курс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развивает навыки принятия осознанных финансовых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решений.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596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127">
            <a:extLst>
              <a:ext uri="{FF2B5EF4-FFF2-40B4-BE49-F238E27FC236}">
                <a16:creationId xmlns:a16="http://schemas.microsoft.com/office/drawing/2014/main" id="{35C84AB6-E5D4-165E-5BED-69ADF8A7C606}"/>
              </a:ext>
            </a:extLst>
          </p:cNvPr>
          <p:cNvSpPr txBox="1"/>
          <p:nvPr/>
        </p:nvSpPr>
        <p:spPr>
          <a:xfrm>
            <a:off x="1343025" y="1175409"/>
            <a:ext cx="9446895" cy="5416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4400" b="1" dirty="0" smtClean="0">
                <a:latin typeface="+mj-lt"/>
                <a:ea typeface="Bebas Neue" charset="0"/>
                <a:cs typeface="Bebas Neue" charset="0"/>
              </a:rPr>
              <a:t>Преимущества курса</a:t>
            </a:r>
            <a:endParaRPr lang="en-US" sz="4400" b="1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15" name="Номер слайда 3">
            <a:extLst>
              <a:ext uri="{FF2B5EF4-FFF2-40B4-BE49-F238E27FC236}">
                <a16:creationId xmlns:a16="http://schemas.microsoft.com/office/drawing/2014/main" id="{1249DE54-1565-22D3-E002-F99A6DA43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4</a:t>
            </a:fld>
            <a:endParaRPr lang="ru-RU" dirty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894774C2-9627-C970-6711-6714926E677B}"/>
              </a:ext>
            </a:extLst>
          </p:cNvPr>
          <p:cNvSpPr/>
          <p:nvPr/>
        </p:nvSpPr>
        <p:spPr>
          <a:xfrm>
            <a:off x="990632" y="1816805"/>
            <a:ext cx="3919717" cy="2535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0" rIns="360000" bIns="360000" rtlCol="0" anchor="t"/>
          <a:lstStyle/>
          <a:p>
            <a:r>
              <a:rPr lang="ru-RU" sz="2400" b="1" dirty="0">
                <a:solidFill>
                  <a:schemeClr val="tx1"/>
                </a:solidFill>
                <a:cs typeface="Segoe UI Semibold" panose="020B0702040204020203" pitchFamily="34" charset="0"/>
              </a:rPr>
              <a:t>Информация</a:t>
            </a:r>
            <a:r>
              <a:rPr lang="en-US" sz="2400" b="1" dirty="0">
                <a:solidFill>
                  <a:schemeClr val="tx1"/>
                </a:solidFill>
                <a:cs typeface="Segoe UI Semibold" panose="020B0702040204020203" pitchFamily="34" charset="0"/>
              </a:rPr>
              <a:t/>
            </a:r>
            <a:br>
              <a:rPr lang="en-US" sz="2400" b="1" dirty="0">
                <a:solidFill>
                  <a:schemeClr val="tx1"/>
                </a:solidFill>
                <a:cs typeface="Segoe UI Semibold" panose="020B0702040204020203" pitchFamily="34" charset="0"/>
              </a:rPr>
            </a:br>
            <a:r>
              <a:rPr lang="ru-RU" sz="2400" b="1" dirty="0">
                <a:solidFill>
                  <a:schemeClr val="tx1"/>
                </a:solidFill>
                <a:cs typeface="Segoe UI Semibold" panose="020B0702040204020203" pitchFamily="34" charset="0"/>
              </a:rPr>
              <a:t>от мегарегулятора</a:t>
            </a:r>
          </a:p>
          <a:p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Segoe UI Semibold" panose="020B0702040204020203" pitchFamily="34" charset="0"/>
            </a:endParaRPr>
          </a:p>
          <a:p>
            <a:r>
              <a:rPr lang="ru-RU" sz="1400" dirty="0">
                <a:solidFill>
                  <a:schemeClr val="tx1"/>
                </a:solidFill>
                <a:latin typeface="+mn-lt"/>
              </a:rPr>
              <a:t>Актуальный контент</a:t>
            </a:r>
            <a:br>
              <a:rPr lang="ru-RU" sz="1400" dirty="0">
                <a:solidFill>
                  <a:schemeClr val="tx1"/>
                </a:solidFill>
                <a:latin typeface="+mn-lt"/>
              </a:rPr>
            </a:br>
            <a:r>
              <a:rPr lang="ru-RU" sz="1400" dirty="0">
                <a:solidFill>
                  <a:schemeClr val="tx1"/>
                </a:solidFill>
                <a:latin typeface="+mn-lt"/>
              </a:rPr>
              <a:t>и задания, составленные профильными экспертами</a:t>
            </a:r>
            <a:endParaRPr lang="en-US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42F53C9B-97A9-BE22-F030-6FCFC3C45592}"/>
              </a:ext>
            </a:extLst>
          </p:cNvPr>
          <p:cNvSpPr/>
          <p:nvPr/>
        </p:nvSpPr>
        <p:spPr>
          <a:xfrm>
            <a:off x="990631" y="4451743"/>
            <a:ext cx="3919717" cy="2535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0" rIns="360000" bIns="360000" rtlCol="0" anchor="t"/>
          <a:lstStyle/>
          <a:p>
            <a:r>
              <a:rPr lang="ru-RU" sz="2400" b="1" dirty="0">
                <a:solidFill>
                  <a:schemeClr val="tx1"/>
                </a:solidFill>
                <a:cs typeface="Segoe UI Semibold" panose="020B0702040204020203" pitchFamily="34" charset="0"/>
              </a:rPr>
              <a:t>Без продаж услуг</a:t>
            </a:r>
          </a:p>
          <a:p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Segoe UI Semibold" panose="020B0702040204020203" pitchFamily="34" charset="0"/>
            </a:endParaRPr>
          </a:p>
          <a:p>
            <a:r>
              <a:rPr lang="ru-RU" sz="1400" dirty="0">
                <a:solidFill>
                  <a:schemeClr val="tx1"/>
                </a:solidFill>
                <a:latin typeface="+mn-lt"/>
              </a:rPr>
              <a:t>Обучение бесплатно, без навязывания инвестиций, банковских, страховых и других фин. услуг</a:t>
            </a:r>
          </a:p>
          <a:p>
            <a:endParaRPr lang="ru-RU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68A5426D-12AE-B08B-6838-394BEDBD78D6}"/>
              </a:ext>
            </a:extLst>
          </p:cNvPr>
          <p:cNvSpPr/>
          <p:nvPr/>
        </p:nvSpPr>
        <p:spPr>
          <a:xfrm>
            <a:off x="4910349" y="1816805"/>
            <a:ext cx="3919717" cy="2535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0" rIns="360000" bIns="360000" rtlCol="0" anchor="t"/>
          <a:lstStyle/>
          <a:p>
            <a:r>
              <a:rPr lang="ru-RU" sz="2400" b="1" dirty="0">
                <a:solidFill>
                  <a:schemeClr val="tx1"/>
                </a:solidFill>
                <a:cs typeface="Segoe UI Semibold" panose="020B0702040204020203" pitchFamily="34" charset="0"/>
              </a:rPr>
              <a:t>Жизненные ситуации</a:t>
            </a:r>
          </a:p>
          <a:p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Segoe UI Semibold" panose="020B0702040204020203" pitchFamily="34" charset="0"/>
            </a:endParaRPr>
          </a:p>
          <a:p>
            <a:r>
              <a:rPr lang="ru-RU" sz="1400" dirty="0">
                <a:solidFill>
                  <a:schemeClr val="tx1"/>
                </a:solidFill>
                <a:latin typeface="+mn-lt"/>
              </a:rPr>
              <a:t>Обучение строится</a:t>
            </a:r>
            <a:br>
              <a:rPr lang="ru-RU" sz="1400" dirty="0">
                <a:solidFill>
                  <a:schemeClr val="tx1"/>
                </a:solidFill>
                <a:latin typeface="+mn-lt"/>
              </a:rPr>
            </a:br>
            <a:r>
              <a:rPr lang="ru-RU" sz="1400" dirty="0">
                <a:solidFill>
                  <a:schemeClr val="tx1"/>
                </a:solidFill>
                <a:latin typeface="+mn-lt"/>
              </a:rPr>
              <a:t>на жизненных ситуациях,</a:t>
            </a:r>
            <a:br>
              <a:rPr lang="ru-RU" sz="1400" dirty="0">
                <a:solidFill>
                  <a:schemeClr val="tx1"/>
                </a:solidFill>
                <a:latin typeface="+mn-lt"/>
              </a:rPr>
            </a:br>
            <a:r>
              <a:rPr lang="ru-RU" sz="1400" dirty="0">
                <a:solidFill>
                  <a:schemeClr val="tx1"/>
                </a:solidFill>
                <a:latin typeface="+mn-lt"/>
              </a:rPr>
              <a:t>нет «висящей в воздухе» теории</a:t>
            </a:r>
            <a:endParaRPr lang="en-US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28F5EBE9-83F9-503C-414A-0135E1384B6A}"/>
              </a:ext>
            </a:extLst>
          </p:cNvPr>
          <p:cNvSpPr/>
          <p:nvPr/>
        </p:nvSpPr>
        <p:spPr>
          <a:xfrm>
            <a:off x="4910349" y="4352420"/>
            <a:ext cx="3919717" cy="2535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0" rIns="360000" bIns="360000" rtlCol="0" anchor="t"/>
          <a:lstStyle/>
          <a:p>
            <a:r>
              <a:rPr lang="ru-RU" sz="2400" b="1" dirty="0">
                <a:solidFill>
                  <a:schemeClr val="tx1"/>
                </a:solidFill>
                <a:cs typeface="Segoe UI Semibold" panose="020B0702040204020203" pitchFamily="34" charset="0"/>
              </a:rPr>
              <a:t>План развития</a:t>
            </a:r>
          </a:p>
          <a:p>
            <a:endParaRPr lang="ru-RU" sz="2400" b="1" dirty="0">
              <a:solidFill>
                <a:schemeClr val="tx1"/>
              </a:solidFill>
              <a:cs typeface="Segoe UI Semibold" panose="020B0702040204020203" pitchFamily="34" charset="0"/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Сотрудники могут следить за своим прогрессом и узнавать, какие есть возможности для улучшения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BD4243A1-4528-5F10-3910-E0C359D242CD}"/>
              </a:ext>
            </a:extLst>
          </p:cNvPr>
          <p:cNvSpPr/>
          <p:nvPr/>
        </p:nvSpPr>
        <p:spPr>
          <a:xfrm>
            <a:off x="8815092" y="4402081"/>
            <a:ext cx="3361933" cy="2535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0" rIns="360000" bIns="360000" rtlCol="0" anchor="t"/>
          <a:lstStyle/>
          <a:p>
            <a:r>
              <a:rPr lang="ru-RU" sz="2400" b="1" dirty="0" smtClean="0">
                <a:solidFill>
                  <a:schemeClr val="tx1"/>
                </a:solidFill>
                <a:cs typeface="Segoe UI Semibold" panose="020B0702040204020203" pitchFamily="34" charset="0"/>
              </a:rPr>
              <a:t>Обратная связь</a:t>
            </a:r>
            <a:endParaRPr lang="ru-RU" sz="2400" b="1" dirty="0">
              <a:solidFill>
                <a:schemeClr val="tx1"/>
              </a:solidFill>
              <a:cs typeface="Segoe UI Semibold" panose="020B0702040204020203" pitchFamily="34" charset="0"/>
            </a:endParaRPr>
          </a:p>
          <a:p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Segoe UI Semibold" panose="020B0702040204020203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+mn-lt"/>
              </a:rPr>
              <a:t>Возможность задать вопрос и получить разъяснения </a:t>
            </a:r>
            <a:endParaRPr lang="en-US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8E986FF0-F36B-8E5F-187B-2062AA895B1A}"/>
              </a:ext>
            </a:extLst>
          </p:cNvPr>
          <p:cNvSpPr/>
          <p:nvPr/>
        </p:nvSpPr>
        <p:spPr>
          <a:xfrm>
            <a:off x="8815093" y="1685548"/>
            <a:ext cx="3361933" cy="2535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0" rIns="360000" bIns="360000" rtlCol="0" anchor="t"/>
          <a:lstStyle/>
          <a:p>
            <a:r>
              <a:rPr lang="ru-RU" sz="2400" b="1" dirty="0" smtClean="0">
                <a:solidFill>
                  <a:schemeClr val="tx1"/>
                </a:solidFill>
                <a:cs typeface="Segoe UI Semibold" panose="020B0702040204020203" pitchFamily="34" charset="0"/>
              </a:rPr>
              <a:t>Удобство обучения</a:t>
            </a:r>
            <a:endParaRPr lang="ru-RU" sz="2400" b="1" dirty="0">
              <a:solidFill>
                <a:schemeClr val="tx1"/>
              </a:solidFill>
              <a:cs typeface="Segoe UI Semibold" panose="020B0702040204020203" pitchFamily="34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+mn-lt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+mn-lt"/>
              </a:rPr>
              <a:t>9 </a:t>
            </a:r>
            <a:r>
              <a:rPr lang="ru-RU" sz="1400" dirty="0">
                <a:solidFill>
                  <a:schemeClr val="tx1"/>
                </a:solidFill>
                <a:latin typeface="+mn-lt"/>
              </a:rPr>
              <a:t>модулей от 10 до 40 минут,</a:t>
            </a:r>
            <a:br>
              <a:rPr lang="ru-RU" sz="1400" dirty="0">
                <a:solidFill>
                  <a:schemeClr val="tx1"/>
                </a:solidFill>
                <a:latin typeface="+mn-lt"/>
              </a:rPr>
            </a:br>
            <a:r>
              <a:rPr lang="ru-RU" sz="1400" dirty="0" smtClean="0">
                <a:solidFill>
                  <a:schemeClr val="tx1"/>
                </a:solidFill>
              </a:rPr>
              <a:t>к занятиям можно </a:t>
            </a:r>
            <a:r>
              <a:rPr lang="ru-RU" sz="1400" dirty="0">
                <a:solidFill>
                  <a:schemeClr val="tx1"/>
                </a:solidFill>
              </a:rPr>
              <a:t>приступить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любое время и проходить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</a:t>
            </a:r>
            <a:r>
              <a:rPr lang="ru-RU" sz="1400" dirty="0" smtClean="0">
                <a:solidFill>
                  <a:schemeClr val="tx1"/>
                </a:solidFill>
              </a:rPr>
              <a:t>удобном темпе</a:t>
            </a:r>
            <a:endParaRPr lang="ru-RU" sz="1400" dirty="0">
              <a:solidFill>
                <a:schemeClr val="tx1"/>
              </a:solidFill>
            </a:endParaRPr>
          </a:p>
          <a:p>
            <a:endParaRPr lang="ru-RU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1DFDCDFD-CBEC-88FB-FF7A-1C2BF003A93B}"/>
              </a:ext>
            </a:extLst>
          </p:cNvPr>
          <p:cNvSpPr/>
          <p:nvPr/>
        </p:nvSpPr>
        <p:spPr>
          <a:xfrm>
            <a:off x="483567" y="2077400"/>
            <a:ext cx="659454" cy="659454"/>
          </a:xfrm>
          <a:prstGeom prst="ellipse">
            <a:avLst/>
          </a:prstGeom>
          <a:solidFill>
            <a:srgbClr val="04C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1" name="Треугольник 80">
            <a:extLst>
              <a:ext uri="{FF2B5EF4-FFF2-40B4-BE49-F238E27FC236}">
                <a16:creationId xmlns:a16="http://schemas.microsoft.com/office/drawing/2014/main" id="{E5C57ECF-38D2-8E1D-31E5-B20675D8455D}"/>
              </a:ext>
            </a:extLst>
          </p:cNvPr>
          <p:cNvSpPr/>
          <p:nvPr/>
        </p:nvSpPr>
        <p:spPr>
          <a:xfrm rot="10800000">
            <a:off x="508515" y="4626148"/>
            <a:ext cx="659454" cy="659454"/>
          </a:xfrm>
          <a:prstGeom prst="triangle">
            <a:avLst>
              <a:gd name="adj" fmla="val 50000"/>
            </a:avLst>
          </a:prstGeom>
          <a:solidFill>
            <a:srgbClr val="FF3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C7D7E02E-7E81-555C-7623-4D6906D32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1344" y="4615320"/>
            <a:ext cx="681111" cy="68111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5B5BF9-8609-4C17-A003-43C8A8163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57309" y="2092658"/>
            <a:ext cx="769180" cy="76918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BC6161C-39A3-4245-87B8-654FA417B1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03285" y="4626148"/>
            <a:ext cx="659454" cy="65945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B52385-C26E-47D6-ACAF-52F7EBCFE7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03283" y="2100029"/>
            <a:ext cx="659455" cy="6594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71925" y="37787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«Практичные финансы: от знаний к действиям»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60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127">
            <a:extLst>
              <a:ext uri="{FF2B5EF4-FFF2-40B4-BE49-F238E27FC236}">
                <a16:creationId xmlns:a16="http://schemas.microsoft.com/office/drawing/2014/main" id="{35C84AB6-E5D4-165E-5BED-69ADF8A7C606}"/>
              </a:ext>
            </a:extLst>
          </p:cNvPr>
          <p:cNvSpPr txBox="1"/>
          <p:nvPr/>
        </p:nvSpPr>
        <p:spPr>
          <a:xfrm>
            <a:off x="1343025" y="1175409"/>
            <a:ext cx="6832063" cy="10833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4400" b="1" dirty="0">
                <a:latin typeface="+mj-lt"/>
                <a:ea typeface="Bebas Neue" charset="0"/>
                <a:cs typeface="Bebas Neue" charset="0"/>
              </a:rPr>
              <a:t>Сформируйте полезные</a:t>
            </a:r>
            <a:br>
              <a:rPr lang="ru-RU" sz="4400" b="1" dirty="0">
                <a:latin typeface="+mj-lt"/>
                <a:ea typeface="Bebas Neue" charset="0"/>
                <a:cs typeface="Bebas Neue" charset="0"/>
              </a:rPr>
            </a:br>
            <a:r>
              <a:rPr lang="ru-RU" sz="4400" b="1" dirty="0">
                <a:latin typeface="+mj-lt"/>
                <a:ea typeface="Bebas Neue" charset="0"/>
                <a:cs typeface="Bebas Neue" charset="0"/>
              </a:rPr>
              <a:t>финансовые привычки</a:t>
            </a:r>
            <a:endParaRPr lang="en-US" sz="4400" b="1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15" name="Номер слайда 3">
            <a:extLst>
              <a:ext uri="{FF2B5EF4-FFF2-40B4-BE49-F238E27FC236}">
                <a16:creationId xmlns:a16="http://schemas.microsoft.com/office/drawing/2014/main" id="{1249DE54-1565-22D3-E002-F99A6DA43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5</a:t>
            </a:fld>
            <a:endParaRPr lang="ru-RU" dirty="0"/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132699E9-DFD6-4C25-A0AD-C5A6556102D7}"/>
              </a:ext>
            </a:extLst>
          </p:cNvPr>
          <p:cNvGrpSpPr/>
          <p:nvPr/>
        </p:nvGrpSpPr>
        <p:grpSpPr>
          <a:xfrm>
            <a:off x="3270832" y="2681986"/>
            <a:ext cx="8393642" cy="2816957"/>
            <a:chOff x="1343025" y="2694215"/>
            <a:chExt cx="9636450" cy="3234051"/>
          </a:xfrm>
        </p:grpSpPr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26B972A7-8F16-F697-1A55-117B661CBCD8}"/>
                </a:ext>
              </a:extLst>
            </p:cNvPr>
            <p:cNvSpPr/>
            <p:nvPr/>
          </p:nvSpPr>
          <p:spPr>
            <a:xfrm>
              <a:off x="1343025" y="2694215"/>
              <a:ext cx="3212150" cy="3212150"/>
            </a:xfrm>
            <a:prstGeom prst="rect">
              <a:avLst/>
            </a:prstGeom>
            <a:solidFill>
              <a:srgbClr val="1F2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>
                  <a:solidFill>
                    <a:schemeClr val="bg1"/>
                  </a:solidFill>
                  <a:latin typeface="+mj-lt"/>
                  <a:ea typeface="Cera Pro Medium" pitchFamily="34" charset="-122"/>
                  <a:cs typeface="Cera Pro Medium" pitchFamily="34" charset="-120"/>
                </a:rPr>
                <a:t>АКТУАЛЬНО</a:t>
              </a:r>
              <a:endParaRPr lang="en-US" sz="18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" name="Овал 2">
              <a:extLst>
                <a:ext uri="{FF2B5EF4-FFF2-40B4-BE49-F238E27FC236}">
                  <a16:creationId xmlns:a16="http://schemas.microsoft.com/office/drawing/2014/main" id="{A798006C-0363-E425-EDB1-438327D290C5}"/>
                </a:ext>
              </a:extLst>
            </p:cNvPr>
            <p:cNvSpPr/>
            <p:nvPr/>
          </p:nvSpPr>
          <p:spPr>
            <a:xfrm>
              <a:off x="4555175" y="2705104"/>
              <a:ext cx="3212150" cy="3212150"/>
            </a:xfrm>
            <a:prstGeom prst="ellipse">
              <a:avLst/>
            </a:prstGeom>
            <a:solidFill>
              <a:srgbClr val="04CF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+mj-lt"/>
                  <a:ea typeface="Cera Pro Medium" pitchFamily="34" charset="-122"/>
                </a:rPr>
                <a:t>КОМФОРТНО</a:t>
              </a:r>
              <a:endParaRPr lang="en-US" sz="18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Капля 3">
              <a:extLst>
                <a:ext uri="{FF2B5EF4-FFF2-40B4-BE49-F238E27FC236}">
                  <a16:creationId xmlns:a16="http://schemas.microsoft.com/office/drawing/2014/main" id="{4E464979-BF6D-8E36-976C-E52137F00B21}"/>
                </a:ext>
              </a:extLst>
            </p:cNvPr>
            <p:cNvSpPr/>
            <p:nvPr/>
          </p:nvSpPr>
          <p:spPr>
            <a:xfrm>
              <a:off x="7767325" y="2716116"/>
              <a:ext cx="3212150" cy="3212150"/>
            </a:xfrm>
            <a:prstGeom prst="teardrop">
              <a:avLst/>
            </a:prstGeom>
            <a:solidFill>
              <a:srgbClr val="FF3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800" b="1" dirty="0">
                  <a:solidFill>
                    <a:schemeClr val="bg1"/>
                  </a:solidFill>
                  <a:latin typeface="+mj-lt"/>
                  <a:ea typeface="Cera Pro Medium" pitchFamily="34" charset="-122"/>
                  <a:cs typeface="Cera Pro Medium" pitchFamily="34" charset="-120"/>
                </a:rPr>
                <a:t>БЕСПЛАТНО</a:t>
              </a:r>
              <a:endParaRPr lang="en-US" sz="1800" b="1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ECF6B8F5-F764-42E7-89BE-1A97F6141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63765" y="3198684"/>
              <a:ext cx="370670" cy="545103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E2B5966-61FE-4748-AC43-DE9DE8392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1115" y="3141138"/>
              <a:ext cx="620269" cy="620269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6BCB96CA-3B2F-44F2-9A7D-4E7C28AF8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63265" y="3144047"/>
              <a:ext cx="620269" cy="620269"/>
            </a:xfrm>
            <a:prstGeom prst="rect">
              <a:avLst/>
            </a:prstGeom>
          </p:spPr>
        </p:pic>
      </p:grp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A81DEC2-4084-47C0-BEE9-05E52D3CF7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923" y="2920732"/>
            <a:ext cx="2580283" cy="39592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64514" y="40970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«Практичные финансы: от знаний к действиям»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033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9">
            <a:extLst>
              <a:ext uri="{FF2B5EF4-FFF2-40B4-BE49-F238E27FC236}">
                <a16:creationId xmlns:a16="http://schemas.microsoft.com/office/drawing/2014/main" id="{59639232-6611-B65D-8F53-CCCA58E6332E}"/>
              </a:ext>
            </a:extLst>
          </p:cNvPr>
          <p:cNvSpPr/>
          <p:nvPr/>
        </p:nvSpPr>
        <p:spPr>
          <a:xfrm>
            <a:off x="-2" y="2513256"/>
            <a:ext cx="12192001" cy="4344744"/>
          </a:xfrm>
          <a:prstGeom prst="rect">
            <a:avLst/>
          </a:prstGeom>
          <a:solidFill>
            <a:srgbClr val="04C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F3ED4F-0956-4A90-8DB0-BDC2C3204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>
                <a:latin typeface="+mj-lt"/>
              </a:rPr>
              <a:t>6</a:t>
            </a:fld>
            <a:endParaRPr lang="ru-RU" dirty="0">
              <a:latin typeface="+mj-lt"/>
            </a:endParaRPr>
          </a:p>
        </p:txBody>
      </p:sp>
      <p:sp>
        <p:nvSpPr>
          <p:cNvPr id="28" name="TextBox 127">
            <a:extLst>
              <a:ext uri="{FF2B5EF4-FFF2-40B4-BE49-F238E27FC236}">
                <a16:creationId xmlns:a16="http://schemas.microsoft.com/office/drawing/2014/main" id="{35C84AB6-E5D4-165E-5BED-69ADF8A7C606}"/>
              </a:ext>
            </a:extLst>
          </p:cNvPr>
          <p:cNvSpPr txBox="1"/>
          <p:nvPr/>
        </p:nvSpPr>
        <p:spPr>
          <a:xfrm>
            <a:off x="1343025" y="1175409"/>
            <a:ext cx="3248453" cy="5416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4400" b="1" dirty="0">
                <a:latin typeface="+mj-lt"/>
                <a:ea typeface="Bebas Neue" charset="0"/>
                <a:cs typeface="Bebas Neue" charset="0"/>
              </a:rPr>
              <a:t>Темы курса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ACEE5F-3E91-4023-AEFE-D947E7D26BB5}"/>
              </a:ext>
            </a:extLst>
          </p:cNvPr>
          <p:cNvSpPr txBox="1"/>
          <p:nvPr/>
        </p:nvSpPr>
        <p:spPr>
          <a:xfrm>
            <a:off x="1343025" y="1887443"/>
            <a:ext cx="10444846" cy="44319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ru-RU" sz="1200" dirty="0">
                <a:solidFill>
                  <a:schemeClr val="tx1">
                    <a:lumMod val="90000"/>
                    <a:lumOff val="10000"/>
                    <a:alpha val="70000"/>
                  </a:schemeClr>
                </a:solidFill>
                <a:ea typeface="Roboto Light" charset="0"/>
                <a:cs typeface="Roboto Light" charset="0"/>
              </a:rPr>
              <a:t>Курс разрабатывается при экспертной поддержке профильных департаментов</a:t>
            </a:r>
            <a:br>
              <a:rPr lang="ru-RU" sz="1200" dirty="0">
                <a:solidFill>
                  <a:schemeClr val="tx1">
                    <a:lumMod val="90000"/>
                    <a:lumOff val="10000"/>
                    <a:alpha val="70000"/>
                  </a:schemeClr>
                </a:solidFill>
                <a:ea typeface="Roboto Light" charset="0"/>
                <a:cs typeface="Roboto Light" charset="0"/>
              </a:rPr>
            </a:br>
            <a:r>
              <a:rPr lang="ru-RU" sz="1200" dirty="0">
                <a:solidFill>
                  <a:schemeClr val="tx1">
                    <a:lumMod val="90000"/>
                    <a:lumOff val="10000"/>
                    <a:alpha val="70000"/>
                  </a:schemeClr>
                </a:solidFill>
                <a:ea typeface="Roboto Light" charset="0"/>
                <a:cs typeface="Roboto Light" charset="0"/>
              </a:rPr>
              <a:t>Банка России и других ведомств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4AB449-0CA0-43E3-9C11-F86208340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4897" y="4969818"/>
            <a:ext cx="834540" cy="83454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D25CE4-CD05-4A15-BFE3-7354AC5FB4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306" b="14240"/>
          <a:stretch/>
        </p:blipFill>
        <p:spPr>
          <a:xfrm>
            <a:off x="1343025" y="2706130"/>
            <a:ext cx="9978614" cy="39665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34354" y="3849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«Практичные финансы: от знаний к действиям»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91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EF860-513D-A698-0E21-B557BE24022B}"/>
              </a:ext>
            </a:extLst>
          </p:cNvPr>
          <p:cNvSpPr/>
          <p:nvPr/>
        </p:nvSpPr>
        <p:spPr>
          <a:xfrm>
            <a:off x="-2" y="2513256"/>
            <a:ext cx="12192001" cy="4344744"/>
          </a:xfrm>
          <a:prstGeom prst="rect">
            <a:avLst/>
          </a:prstGeom>
          <a:solidFill>
            <a:srgbClr val="D5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F3ED4F-0956-4A90-8DB0-BDC2C3204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>
                <a:latin typeface="+mj-lt"/>
              </a:rPr>
              <a:t>7</a:t>
            </a:fld>
            <a:endParaRPr lang="ru-RU" dirty="0">
              <a:latin typeface="+mj-lt"/>
            </a:endParaRPr>
          </a:p>
        </p:txBody>
      </p:sp>
      <p:sp>
        <p:nvSpPr>
          <p:cNvPr id="28" name="TextBox 127">
            <a:extLst>
              <a:ext uri="{FF2B5EF4-FFF2-40B4-BE49-F238E27FC236}">
                <a16:creationId xmlns:a16="http://schemas.microsoft.com/office/drawing/2014/main" id="{35C84AB6-E5D4-165E-5BED-69ADF8A7C606}"/>
              </a:ext>
            </a:extLst>
          </p:cNvPr>
          <p:cNvSpPr txBox="1"/>
          <p:nvPr/>
        </p:nvSpPr>
        <p:spPr>
          <a:xfrm>
            <a:off x="1343025" y="1175409"/>
            <a:ext cx="4622035" cy="5416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4400" b="1" dirty="0">
                <a:latin typeface="+mj-lt"/>
                <a:ea typeface="Bebas Neue" charset="0"/>
                <a:cs typeface="Bebas Neue" charset="0"/>
              </a:rPr>
              <a:t>Пример заданий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C2FDD9-86B8-49FF-22B8-9B678CF27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25" y="1907852"/>
            <a:ext cx="7772400" cy="46098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43799" y="3827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«Практичные финансы: от знаний к действиям»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439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9">
            <a:extLst>
              <a:ext uri="{FF2B5EF4-FFF2-40B4-BE49-F238E27FC236}">
                <a16:creationId xmlns:a16="http://schemas.microsoft.com/office/drawing/2014/main" id="{59639232-6611-B65D-8F53-CCCA58E6332E}"/>
              </a:ext>
            </a:extLst>
          </p:cNvPr>
          <p:cNvSpPr/>
          <p:nvPr/>
        </p:nvSpPr>
        <p:spPr>
          <a:xfrm>
            <a:off x="7716262" y="-1"/>
            <a:ext cx="4475737" cy="6858000"/>
          </a:xfrm>
          <a:prstGeom prst="rect">
            <a:avLst/>
          </a:prstGeom>
          <a:solidFill>
            <a:srgbClr val="04C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F3ED4F-0956-4A90-8DB0-BDC2C3204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>
                <a:latin typeface="+mj-lt"/>
              </a:rPr>
              <a:t>8</a:t>
            </a:fld>
            <a:endParaRPr lang="ru-RU" dirty="0">
              <a:latin typeface="+mj-lt"/>
            </a:endParaRPr>
          </a:p>
        </p:txBody>
      </p:sp>
      <p:sp>
        <p:nvSpPr>
          <p:cNvPr id="28" name="TextBox 127">
            <a:extLst>
              <a:ext uri="{FF2B5EF4-FFF2-40B4-BE49-F238E27FC236}">
                <a16:creationId xmlns:a16="http://schemas.microsoft.com/office/drawing/2014/main" id="{35C84AB6-E5D4-165E-5BED-69ADF8A7C606}"/>
              </a:ext>
            </a:extLst>
          </p:cNvPr>
          <p:cNvSpPr txBox="1"/>
          <p:nvPr/>
        </p:nvSpPr>
        <p:spPr>
          <a:xfrm>
            <a:off x="1343025" y="1175409"/>
            <a:ext cx="3392532" cy="5416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4400" b="1" dirty="0">
                <a:latin typeface="+mj-lt"/>
                <a:ea typeface="Bebas Neue" charset="0"/>
                <a:cs typeface="Bebas Neue" charset="0"/>
              </a:rPr>
              <a:t>Сертификат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ACEE5F-3E91-4023-AEFE-D947E7D26BB5}"/>
              </a:ext>
            </a:extLst>
          </p:cNvPr>
          <p:cNvSpPr txBox="1"/>
          <p:nvPr/>
        </p:nvSpPr>
        <p:spPr>
          <a:xfrm>
            <a:off x="1343025" y="1887443"/>
            <a:ext cx="5319032" cy="422873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ru-RU" sz="1200" dirty="0">
                <a:solidFill>
                  <a:schemeClr val="tx1">
                    <a:lumMod val="90000"/>
                    <a:lumOff val="10000"/>
                    <a:alpha val="70000"/>
                  </a:schemeClr>
                </a:solidFill>
                <a:ea typeface="Roboto Light" charset="0"/>
                <a:cs typeface="Roboto Light" charset="0"/>
              </a:rPr>
              <a:t>После прохождения пяти обязательных модулей и завершающего теста выдаются именные сертификаты с уникальным номером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CF7C51-4911-4927-919A-CCB6F16ED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5557" y="2905091"/>
            <a:ext cx="3543090" cy="354309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06548DD-E7D5-4A46-9DAB-8CF7137C5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026" y="2599849"/>
            <a:ext cx="4614742" cy="33098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723FD3-A475-4B3F-B749-DF72F2C770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78608" y="934943"/>
            <a:ext cx="1905000" cy="1905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01435" y="38431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«Практичные финансы: от знаний к действиям»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054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>
            <a:extLst>
              <a:ext uri="{FF2B5EF4-FFF2-40B4-BE49-F238E27FC236}">
                <a16:creationId xmlns:a16="http://schemas.microsoft.com/office/drawing/2014/main" id="{CBEDB489-6493-E5EC-4F59-3CA07B106045}"/>
              </a:ext>
            </a:extLst>
          </p:cNvPr>
          <p:cNvSpPr/>
          <p:nvPr/>
        </p:nvSpPr>
        <p:spPr>
          <a:xfrm>
            <a:off x="199505" y="0"/>
            <a:ext cx="11992495" cy="6858000"/>
          </a:xfrm>
          <a:prstGeom prst="rect">
            <a:avLst/>
          </a:prstGeom>
          <a:solidFill>
            <a:srgbClr val="D5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2F84FEDD-6CBA-9D87-E2E3-C3FB3588D56F}"/>
              </a:ext>
            </a:extLst>
          </p:cNvPr>
          <p:cNvSpPr/>
          <p:nvPr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1F2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2295F4E-F292-B460-2E3F-64D633544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88" y="461027"/>
            <a:ext cx="1345536" cy="336384"/>
          </a:xfrm>
          <a:prstGeom prst="rect">
            <a:avLst/>
          </a:prstGeom>
        </p:spPr>
      </p:pic>
      <p:sp>
        <p:nvSpPr>
          <p:cNvPr id="10" name="TextBox 127">
            <a:extLst>
              <a:ext uri="{FF2B5EF4-FFF2-40B4-BE49-F238E27FC236}">
                <a16:creationId xmlns:a16="http://schemas.microsoft.com/office/drawing/2014/main" id="{DE15803A-88E9-49E4-9597-1F0FD6F1FF07}"/>
              </a:ext>
            </a:extLst>
          </p:cNvPr>
          <p:cNvSpPr txBox="1"/>
          <p:nvPr/>
        </p:nvSpPr>
        <p:spPr>
          <a:xfrm>
            <a:off x="1343025" y="2808731"/>
            <a:ext cx="6949659" cy="9848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4000" b="1" dirty="0">
                <a:solidFill>
                  <a:schemeClr val="bg1"/>
                </a:solidFill>
                <a:latin typeface="+mj-lt"/>
                <a:ea typeface="Bebas Neue" charset="0"/>
                <a:cs typeface="Bebas Neue" charset="0"/>
              </a:rPr>
              <a:t>Зарегистрируйтесь на курс</a:t>
            </a:r>
            <a:br>
              <a:rPr lang="ru-RU" sz="4000" b="1" dirty="0">
                <a:solidFill>
                  <a:schemeClr val="bg1"/>
                </a:solidFill>
                <a:latin typeface="+mj-lt"/>
                <a:ea typeface="Bebas Neue" charset="0"/>
                <a:cs typeface="Bebas Neue" charset="0"/>
              </a:rPr>
            </a:br>
            <a:r>
              <a:rPr lang="ru-RU" sz="4000" b="1" dirty="0">
                <a:solidFill>
                  <a:schemeClr val="bg1"/>
                </a:solidFill>
                <a:latin typeface="+mj-lt"/>
                <a:ea typeface="Bebas Neue" charset="0"/>
                <a:cs typeface="Bebas Neue" charset="0"/>
              </a:rPr>
              <a:t>по QR-коду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17AF79-FD83-4CD6-A43D-F184F0A51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4572" y="2409036"/>
            <a:ext cx="2031670" cy="203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3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888A8D"/>
      </a:dk2>
      <a:lt2>
        <a:srgbClr val="C4C4C6"/>
      </a:lt2>
      <a:accent1>
        <a:srgbClr val="0082BB"/>
      </a:accent1>
      <a:accent2>
        <a:srgbClr val="00BCE7"/>
      </a:accent2>
      <a:accent3>
        <a:srgbClr val="FAA61A"/>
      </a:accent3>
      <a:accent4>
        <a:srgbClr val="FFD485"/>
      </a:accent4>
      <a:accent5>
        <a:srgbClr val="ED1B34"/>
      </a:accent5>
      <a:accent6>
        <a:srgbClr val="F2665E"/>
      </a:accent6>
      <a:hlink>
        <a:srgbClr val="0082BB"/>
      </a:hlink>
      <a:folHlink>
        <a:srgbClr val="FAA61A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12306</TotalTime>
  <Words>307</Words>
  <Application>Microsoft Office PowerPoint</Application>
  <PresentationFormat>Широкоэкранный</PresentationFormat>
  <Paragraphs>53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20" baseType="lpstr">
      <vt:lpstr>Aptos</vt:lpstr>
      <vt:lpstr>Arial</vt:lpstr>
      <vt:lpstr>Bebas Neue</vt:lpstr>
      <vt:lpstr>Calibri</vt:lpstr>
      <vt:lpstr>Cera Pro Medium</vt:lpstr>
      <vt:lpstr>Cera Pro Regular</vt:lpstr>
      <vt:lpstr>Roboto Light</vt:lpstr>
      <vt:lpstr>Segoe UI</vt:lpstr>
      <vt:lpstr>Segoe UI Semibold</vt:lpstr>
      <vt:lpstr>Тема Office</vt:lpstr>
      <vt:lpstr>Специальное оформление</vt:lpstr>
      <vt:lpstr>Презентация PowerPoint</vt:lpstr>
      <vt:lpstr>«Практичные финансы: от знаний к действиям»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brodik</dc:creator>
  <cp:lastModifiedBy>Клейменова Наталия Викторовна</cp:lastModifiedBy>
  <cp:revision>745</cp:revision>
  <cp:lastPrinted>2024-02-20T13:12:00Z</cp:lastPrinted>
  <dcterms:created xsi:type="dcterms:W3CDTF">2018-11-05T17:34:13Z</dcterms:created>
  <dcterms:modified xsi:type="dcterms:W3CDTF">2025-05-13T16:40:34Z</dcterms:modified>
</cp:coreProperties>
</file>